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6.jpg" ContentType="image/jp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41.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44.jpg" ContentType="image/jpg"/>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 id="2147483694" r:id="rId2"/>
    <p:sldMasterId id="2147483836" r:id="rId3"/>
  </p:sldMasterIdLst>
  <p:notesMasterIdLst>
    <p:notesMasterId r:id="rId36"/>
  </p:notesMasterIdLst>
  <p:handoutMasterIdLst>
    <p:handoutMasterId r:id="rId37"/>
  </p:handoutMasterIdLst>
  <p:sldIdLst>
    <p:sldId id="256" r:id="rId4"/>
    <p:sldId id="2849" r:id="rId5"/>
    <p:sldId id="2850" r:id="rId6"/>
    <p:sldId id="2873" r:id="rId7"/>
    <p:sldId id="2870" r:id="rId8"/>
    <p:sldId id="2871" r:id="rId9"/>
    <p:sldId id="2874" r:id="rId10"/>
    <p:sldId id="2867" r:id="rId11"/>
    <p:sldId id="2872" r:id="rId12"/>
    <p:sldId id="2863" r:id="rId13"/>
    <p:sldId id="2868" r:id="rId14"/>
    <p:sldId id="2875" r:id="rId15"/>
    <p:sldId id="2860" r:id="rId16"/>
    <p:sldId id="266" r:id="rId17"/>
    <p:sldId id="2861" r:id="rId18"/>
    <p:sldId id="777" r:id="rId19"/>
    <p:sldId id="2865" r:id="rId20"/>
    <p:sldId id="2842" r:id="rId21"/>
    <p:sldId id="272" r:id="rId22"/>
    <p:sldId id="273" r:id="rId23"/>
    <p:sldId id="2846" r:id="rId24"/>
    <p:sldId id="2862" r:id="rId25"/>
    <p:sldId id="2864" r:id="rId26"/>
    <p:sldId id="274" r:id="rId27"/>
    <p:sldId id="257" r:id="rId28"/>
    <p:sldId id="2857" r:id="rId29"/>
    <p:sldId id="2852" r:id="rId30"/>
    <p:sldId id="2854" r:id="rId31"/>
    <p:sldId id="2848" r:id="rId32"/>
    <p:sldId id="776" r:id="rId33"/>
    <p:sldId id="2866" r:id="rId34"/>
    <p:sldId id="2855" r:id="rId35"/>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wn Richards" initials="" lastIdx="25" clrIdx="0"/>
  <p:cmAuthor id="1" name="Heather Stanton" initials="HS" lastIdx="3" clrIdx="1"/>
  <p:cmAuthor id="2" name="Gregory Thomas Williams" initials="GTW" lastIdx="6" clrIdx="2"/>
  <p:cmAuthor id="3" name="Alison Urton" initials="AU"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9933"/>
    <a:srgbClr val="519136"/>
    <a:srgbClr val="24484A"/>
    <a:srgbClr val="70AF4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51841" autoAdjust="0"/>
  </p:normalViewPr>
  <p:slideViewPr>
    <p:cSldViewPr>
      <p:cViewPr varScale="1">
        <p:scale>
          <a:sx n="87" d="100"/>
          <a:sy n="87" d="100"/>
        </p:scale>
        <p:origin x="990" y="84"/>
      </p:cViewPr>
      <p:guideLst>
        <p:guide orient="horz" pos="1620"/>
        <p:guide pos="2880"/>
      </p:guideLst>
    </p:cSldViewPr>
  </p:slideViewPr>
  <p:outlineViewPr>
    <p:cViewPr>
      <p:scale>
        <a:sx n="33" d="100"/>
        <a:sy n="33" d="100"/>
      </p:scale>
      <p:origin x="0" y="-6414"/>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6ED8843-AB45-4D48-9BED-809584B69CCC}" type="datetimeFigureOut">
              <a:rPr lang="en-US" smtClean="0"/>
              <a:t>8/22/2024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FE4EFC9-13EB-42BC-A7AC-E0FFF0131ECB}" type="slidenum">
              <a:rPr lang="en-US" smtClean="0"/>
              <a:t>‹#›</a:t>
            </a:fld>
            <a:endParaRPr lang="en-US"/>
          </a:p>
        </p:txBody>
      </p:sp>
    </p:spTree>
    <p:extLst>
      <p:ext uri="{BB962C8B-B14F-4D97-AF65-F5344CB8AC3E}">
        <p14:creationId xmlns:p14="http://schemas.microsoft.com/office/powerpoint/2010/main" val="689345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3E962D4-3CFE-7F4B-BAF0-3ADA8E6CDAFB}" type="datetimeFigureOut">
              <a:rPr lang="en-US" smtClean="0"/>
              <a:t>8/22/2024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4AA9CEB-3694-D146-A99D-B5E913718648}" type="slidenum">
              <a:rPr lang="en-US" smtClean="0"/>
              <a:t>‹#›</a:t>
            </a:fld>
            <a:endParaRPr lang="en-US"/>
          </a:p>
        </p:txBody>
      </p:sp>
    </p:spTree>
    <p:extLst>
      <p:ext uri="{BB962C8B-B14F-4D97-AF65-F5344CB8AC3E}">
        <p14:creationId xmlns:p14="http://schemas.microsoft.com/office/powerpoint/2010/main" val="34759781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pmc/articles/PMC10772057/"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doi.org/10.12793%2Ftcp.2023.31.e2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AA9CEB-3694-D146-A99D-B5E913718648}" type="slidenum">
              <a:rPr lang="en-US" smtClean="0"/>
              <a:t>1</a:t>
            </a:fld>
            <a:endParaRPr lang="en-US"/>
          </a:p>
        </p:txBody>
      </p:sp>
    </p:spTree>
    <p:extLst>
      <p:ext uri="{BB962C8B-B14F-4D97-AF65-F5344CB8AC3E}">
        <p14:creationId xmlns:p14="http://schemas.microsoft.com/office/powerpoint/2010/main" val="413812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10</a:t>
            </a:fld>
            <a:endParaRPr lang="en-US"/>
          </a:p>
        </p:txBody>
      </p:sp>
    </p:spTree>
    <p:extLst>
      <p:ext uri="{BB962C8B-B14F-4D97-AF65-F5344CB8AC3E}">
        <p14:creationId xmlns:p14="http://schemas.microsoft.com/office/powerpoint/2010/main" val="3933954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11</a:t>
            </a:fld>
            <a:endParaRPr lang="en-US"/>
          </a:p>
        </p:txBody>
      </p:sp>
    </p:spTree>
    <p:extLst>
      <p:ext uri="{BB962C8B-B14F-4D97-AF65-F5344CB8AC3E}">
        <p14:creationId xmlns:p14="http://schemas.microsoft.com/office/powerpoint/2010/main" val="3970046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12</a:t>
            </a:fld>
            <a:endParaRPr lang="en-US"/>
          </a:p>
        </p:txBody>
      </p:sp>
    </p:spTree>
    <p:extLst>
      <p:ext uri="{BB962C8B-B14F-4D97-AF65-F5344CB8AC3E}">
        <p14:creationId xmlns:p14="http://schemas.microsoft.com/office/powerpoint/2010/main" val="2144584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13</a:t>
            </a:fld>
            <a:endParaRPr lang="en-US"/>
          </a:p>
        </p:txBody>
      </p:sp>
    </p:spTree>
    <p:extLst>
      <p:ext uri="{BB962C8B-B14F-4D97-AF65-F5344CB8AC3E}">
        <p14:creationId xmlns:p14="http://schemas.microsoft.com/office/powerpoint/2010/main" val="1214658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14</a:t>
            </a:fld>
            <a:endParaRPr lang="en-US"/>
          </a:p>
        </p:txBody>
      </p:sp>
    </p:spTree>
    <p:extLst>
      <p:ext uri="{BB962C8B-B14F-4D97-AF65-F5344CB8AC3E}">
        <p14:creationId xmlns:p14="http://schemas.microsoft.com/office/powerpoint/2010/main" val="413118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dirty="0">
              <a:solidFill>
                <a:srgbClr val="505050"/>
              </a:solidFill>
              <a:effectLst/>
              <a:highlight>
                <a:srgbClr val="FFFFFF"/>
              </a:highlight>
              <a:latin typeface="helvetica"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15</a:t>
            </a:fld>
            <a:endParaRPr lang="en-US"/>
          </a:p>
        </p:txBody>
      </p:sp>
    </p:spTree>
    <p:extLst>
      <p:ext uri="{BB962C8B-B14F-4D97-AF65-F5344CB8AC3E}">
        <p14:creationId xmlns:p14="http://schemas.microsoft.com/office/powerpoint/2010/main" val="2438520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14AA9CEB-3694-D146-A99D-B5E913718648}" type="slidenum">
              <a:rPr lang="en-US" smtClean="0"/>
              <a:t>16</a:t>
            </a:fld>
            <a:endParaRPr lang="en-US"/>
          </a:p>
        </p:txBody>
      </p:sp>
    </p:spTree>
    <p:extLst>
      <p:ext uri="{BB962C8B-B14F-4D97-AF65-F5344CB8AC3E}">
        <p14:creationId xmlns:p14="http://schemas.microsoft.com/office/powerpoint/2010/main" val="2846117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EA1B5C-8AD7-48EF-A41C-7D31863C54D7}" type="slidenum">
              <a:rPr lang="en-US" smtClean="0"/>
              <a:t>17</a:t>
            </a:fld>
            <a:endParaRPr lang="en-US"/>
          </a:p>
        </p:txBody>
      </p:sp>
    </p:spTree>
    <p:extLst>
      <p:ext uri="{BB962C8B-B14F-4D97-AF65-F5344CB8AC3E}">
        <p14:creationId xmlns:p14="http://schemas.microsoft.com/office/powerpoint/2010/main" val="4226875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18</a:t>
            </a:fld>
            <a:endParaRPr lang="en-US"/>
          </a:p>
        </p:txBody>
      </p:sp>
    </p:spTree>
    <p:extLst>
      <p:ext uri="{BB962C8B-B14F-4D97-AF65-F5344CB8AC3E}">
        <p14:creationId xmlns:p14="http://schemas.microsoft.com/office/powerpoint/2010/main" val="2465800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19</a:t>
            </a:fld>
            <a:endParaRPr lang="en-US"/>
          </a:p>
        </p:txBody>
      </p:sp>
    </p:spTree>
    <p:extLst>
      <p:ext uri="{BB962C8B-B14F-4D97-AF65-F5344CB8AC3E}">
        <p14:creationId xmlns:p14="http://schemas.microsoft.com/office/powerpoint/2010/main" val="99614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2</a:t>
            </a:fld>
            <a:endParaRPr lang="en-US"/>
          </a:p>
        </p:txBody>
      </p:sp>
    </p:spTree>
    <p:extLst>
      <p:ext uri="{BB962C8B-B14F-4D97-AF65-F5344CB8AC3E}">
        <p14:creationId xmlns:p14="http://schemas.microsoft.com/office/powerpoint/2010/main" val="193742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14AA9CEB-3694-D146-A99D-B5E913718648}" type="slidenum">
              <a:rPr lang="en-US" smtClean="0"/>
              <a:t>20</a:t>
            </a:fld>
            <a:endParaRPr lang="en-US"/>
          </a:p>
        </p:txBody>
      </p:sp>
    </p:spTree>
    <p:extLst>
      <p:ext uri="{BB962C8B-B14F-4D97-AF65-F5344CB8AC3E}">
        <p14:creationId xmlns:p14="http://schemas.microsoft.com/office/powerpoint/2010/main" val="2364426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22</a:t>
            </a:fld>
            <a:endParaRPr lang="en-US"/>
          </a:p>
        </p:txBody>
      </p:sp>
    </p:spTree>
    <p:extLst>
      <p:ext uri="{BB962C8B-B14F-4D97-AF65-F5344CB8AC3E}">
        <p14:creationId xmlns:p14="http://schemas.microsoft.com/office/powerpoint/2010/main" val="3503394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23</a:t>
            </a:fld>
            <a:endParaRPr lang="en-US"/>
          </a:p>
        </p:txBody>
      </p:sp>
    </p:spTree>
    <p:extLst>
      <p:ext uri="{BB962C8B-B14F-4D97-AF65-F5344CB8AC3E}">
        <p14:creationId xmlns:p14="http://schemas.microsoft.com/office/powerpoint/2010/main" val="3409183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24</a:t>
            </a:fld>
            <a:endParaRPr lang="en-US"/>
          </a:p>
        </p:txBody>
      </p:sp>
    </p:spTree>
    <p:extLst>
      <p:ext uri="{BB962C8B-B14F-4D97-AF65-F5344CB8AC3E}">
        <p14:creationId xmlns:p14="http://schemas.microsoft.com/office/powerpoint/2010/main" val="3028037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noRot="1" noChangeAspect="1"/>
          </p:cNvSpPr>
          <p:nvPr>
            <p:ph type="sldImg"/>
          </p:nvPr>
        </p:nvSpPr>
        <p:spPr>
          <a:xfrm>
            <a:off x="533400" y="763588"/>
            <a:ext cx="6705600" cy="3771900"/>
          </a:xfrm>
          <a:prstGeom prst="rect">
            <a:avLst/>
          </a:prstGeom>
        </p:spPr>
      </p:sp>
      <p:sp>
        <p:nvSpPr>
          <p:cNvPr id="53" name="PlaceHolder 2"/>
          <p:cNvSpPr>
            <a:spLocks noGrp="1"/>
          </p:cNvSpPr>
          <p:nvPr>
            <p:ph type="body"/>
          </p:nvPr>
        </p:nvSpPr>
        <p:spPr>
          <a:xfrm>
            <a:off x="777960" y="4776840"/>
            <a:ext cx="6216480" cy="4525200"/>
          </a:xfrm>
          <a:prstGeom prst="rect">
            <a:avLst/>
          </a:prstGeom>
        </p:spPr>
        <p:txBody>
          <a:bodyPr lIns="0" tIns="0" rIns="0" bIns="0"/>
          <a:lstStyle/>
          <a:p>
            <a:endParaRPr lang="en-US" sz="900" b="0" strike="noStrike" spc="-1" dirty="0">
              <a:latin typeface="Arial"/>
            </a:endParaRPr>
          </a:p>
          <a:p>
            <a:endParaRPr lang="en-US" sz="900" b="0" strike="noStrike" spc="-1" dirty="0">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Hague, D., et al. Changing platforms without stopping the train: experiences of data management and data management systems when adapting platform protocols by adding and closing comparisons. Trials 20, 294 (2019). https://doi.org/10.1186/s13063-019-3322-7</a:t>
            </a:r>
          </a:p>
        </p:txBody>
      </p:sp>
      <p:sp>
        <p:nvSpPr>
          <p:cNvPr id="4" name="Slide Number Placeholder 3"/>
          <p:cNvSpPr>
            <a:spLocks noGrp="1"/>
          </p:cNvSpPr>
          <p:nvPr>
            <p:ph type="sldNum" sz="quarter" idx="5"/>
          </p:nvPr>
        </p:nvSpPr>
        <p:spPr/>
        <p:txBody>
          <a:bodyPr/>
          <a:lstStyle/>
          <a:p>
            <a:fld id="{14AA9CEB-3694-D146-A99D-B5E913718648}" type="slidenum">
              <a:rPr lang="en-US" smtClean="0"/>
              <a:t>26</a:t>
            </a:fld>
            <a:endParaRPr lang="en-US"/>
          </a:p>
        </p:txBody>
      </p:sp>
    </p:spTree>
    <p:extLst>
      <p:ext uri="{BB962C8B-B14F-4D97-AF65-F5344CB8AC3E}">
        <p14:creationId xmlns:p14="http://schemas.microsoft.com/office/powerpoint/2010/main" val="1517551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27</a:t>
            </a:fld>
            <a:endParaRPr lang="en-US"/>
          </a:p>
        </p:txBody>
      </p:sp>
    </p:spTree>
    <p:extLst>
      <p:ext uri="{BB962C8B-B14F-4D97-AF65-F5344CB8AC3E}">
        <p14:creationId xmlns:p14="http://schemas.microsoft.com/office/powerpoint/2010/main" val="1723118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28</a:t>
            </a:fld>
            <a:endParaRPr lang="en-US"/>
          </a:p>
        </p:txBody>
      </p:sp>
    </p:spTree>
    <p:extLst>
      <p:ext uri="{BB962C8B-B14F-4D97-AF65-F5344CB8AC3E}">
        <p14:creationId xmlns:p14="http://schemas.microsoft.com/office/powerpoint/2010/main" val="1160573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29</a:t>
            </a:fld>
            <a:endParaRPr lang="en-US"/>
          </a:p>
        </p:txBody>
      </p:sp>
    </p:spTree>
    <p:extLst>
      <p:ext uri="{BB962C8B-B14F-4D97-AF65-F5344CB8AC3E}">
        <p14:creationId xmlns:p14="http://schemas.microsoft.com/office/powerpoint/2010/main" val="3089185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8242CD-7FF2-4E7F-9C1D-49570FE7AC2F}" type="slidenum">
              <a:rPr lang="en-US" smtClean="0"/>
              <a:t>30</a:t>
            </a:fld>
            <a:endParaRPr lang="en-US"/>
          </a:p>
        </p:txBody>
      </p:sp>
    </p:spTree>
    <p:extLst>
      <p:ext uri="{BB962C8B-B14F-4D97-AF65-F5344CB8AC3E}">
        <p14:creationId xmlns:p14="http://schemas.microsoft.com/office/powerpoint/2010/main" val="143357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3</a:t>
            </a:fld>
            <a:endParaRPr lang="en-US"/>
          </a:p>
        </p:txBody>
      </p:sp>
    </p:spTree>
    <p:extLst>
      <p:ext uri="{BB962C8B-B14F-4D97-AF65-F5344CB8AC3E}">
        <p14:creationId xmlns:p14="http://schemas.microsoft.com/office/powerpoint/2010/main" val="484026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32</a:t>
            </a:fld>
            <a:endParaRPr lang="en-US"/>
          </a:p>
        </p:txBody>
      </p:sp>
    </p:spTree>
    <p:extLst>
      <p:ext uri="{BB962C8B-B14F-4D97-AF65-F5344CB8AC3E}">
        <p14:creationId xmlns:p14="http://schemas.microsoft.com/office/powerpoint/2010/main" val="43975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4</a:t>
            </a:fld>
            <a:endParaRPr lang="en-US"/>
          </a:p>
        </p:txBody>
      </p:sp>
    </p:spTree>
    <p:extLst>
      <p:ext uri="{BB962C8B-B14F-4D97-AF65-F5344CB8AC3E}">
        <p14:creationId xmlns:p14="http://schemas.microsoft.com/office/powerpoint/2010/main" val="2883917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5</a:t>
            </a:fld>
            <a:endParaRPr lang="en-US"/>
          </a:p>
        </p:txBody>
      </p:sp>
    </p:spTree>
    <p:extLst>
      <p:ext uri="{BB962C8B-B14F-4D97-AF65-F5344CB8AC3E}">
        <p14:creationId xmlns:p14="http://schemas.microsoft.com/office/powerpoint/2010/main" val="4078451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sng" dirty="0" err="1">
                <a:solidFill>
                  <a:srgbClr val="0000FF"/>
                </a:solidFill>
                <a:effectLst/>
                <a:highlight>
                  <a:srgbClr val="FFFFFF"/>
                </a:highlight>
                <a:latin typeface="Helvetica Neue"/>
                <a:hlinkClick r:id="rId3">
                  <a:extLst>
                    <a:ext uri="{A12FA001-AC4F-418D-AE19-62706E023703}">
                      <ahyp:hlinkClr xmlns:ahyp="http://schemas.microsoft.com/office/drawing/2018/hyperlinkcolor" val="tx"/>
                    </a:ext>
                  </a:extLst>
                </a:hlinkClick>
              </a:rPr>
              <a:t>Transl</a:t>
            </a:r>
            <a:r>
              <a:rPr lang="en-US" b="0" i="0" u="sng" dirty="0">
                <a:solidFill>
                  <a:srgbClr val="0000FF"/>
                </a:solidFill>
                <a:effectLst/>
                <a:highlight>
                  <a:srgbClr val="FFFFFF"/>
                </a:highlight>
                <a:latin typeface="Helvetica Neue"/>
                <a:hlinkClick r:id="rId3">
                  <a:extLst>
                    <a:ext uri="{A12FA001-AC4F-418D-AE19-62706E023703}">
                      <ahyp:hlinkClr xmlns:ahyp="http://schemas.microsoft.com/office/drawing/2018/hyperlinkcolor" val="tx"/>
                    </a:ext>
                  </a:extLst>
                </a:hlinkClick>
              </a:rPr>
              <a:t> Clin </a:t>
            </a:r>
            <a:r>
              <a:rPr lang="en-US" b="0" i="0" u="sng" dirty="0" err="1">
                <a:solidFill>
                  <a:srgbClr val="0000FF"/>
                </a:solidFill>
                <a:effectLst/>
                <a:highlight>
                  <a:srgbClr val="FFFFFF"/>
                </a:highlight>
                <a:latin typeface="Helvetica Neue"/>
                <a:hlinkClick r:id="rId3">
                  <a:extLst>
                    <a:ext uri="{A12FA001-AC4F-418D-AE19-62706E023703}">
                      <ahyp:hlinkClr xmlns:ahyp="http://schemas.microsoft.com/office/drawing/2018/hyperlinkcolor" val="tx"/>
                    </a:ext>
                  </a:extLst>
                </a:hlinkClick>
              </a:rPr>
              <a:t>Pharmacol</a:t>
            </a:r>
            <a:r>
              <a:rPr lang="en-US" b="0" i="0" u="sng" dirty="0">
                <a:solidFill>
                  <a:srgbClr val="0000FF"/>
                </a:solidFill>
                <a:effectLst/>
                <a:highlight>
                  <a:srgbClr val="FFFFFF"/>
                </a:highlight>
                <a:latin typeface="Helvetica Neue"/>
                <a:hlinkClick r:id="rId3">
                  <a:extLst>
                    <a:ext uri="{A12FA001-AC4F-418D-AE19-62706E023703}">
                      <ahyp:hlinkClr xmlns:ahyp="http://schemas.microsoft.com/office/drawing/2018/hyperlinkcolor" val="tx"/>
                    </a:ext>
                  </a:extLst>
                </a:hlinkClick>
              </a:rPr>
              <a:t>.</a:t>
            </a:r>
            <a:r>
              <a:rPr lang="en-US" b="0" i="0" dirty="0">
                <a:solidFill>
                  <a:srgbClr val="212121"/>
                </a:solidFill>
                <a:effectLst/>
                <a:highlight>
                  <a:srgbClr val="FFFFFF"/>
                </a:highlight>
                <a:latin typeface="Helvetica Neue"/>
              </a:rPr>
              <a:t> 2023 Dec; 31(4): 202–216.</a:t>
            </a:r>
          </a:p>
          <a:p>
            <a:pPr algn="l"/>
            <a:r>
              <a:rPr lang="en-US" b="0" i="0" dirty="0">
                <a:solidFill>
                  <a:srgbClr val="212121"/>
                </a:solidFill>
                <a:effectLst/>
                <a:highlight>
                  <a:srgbClr val="FFFFFF"/>
                </a:highlight>
                <a:latin typeface="Helvetica Neue"/>
              </a:rPr>
              <a:t>Published online 2023 Dec 21. </a:t>
            </a:r>
            <a:r>
              <a:rPr lang="en-US" b="0" i="0" dirty="0" err="1">
                <a:solidFill>
                  <a:srgbClr val="212121"/>
                </a:solidFill>
                <a:effectLst/>
                <a:highlight>
                  <a:srgbClr val="FFFFFF"/>
                </a:highlight>
                <a:latin typeface="Helvetica Neue"/>
              </a:rPr>
              <a:t>doi</a:t>
            </a:r>
            <a:r>
              <a:rPr lang="en-US" b="0" i="0" dirty="0">
                <a:solidFill>
                  <a:srgbClr val="212121"/>
                </a:solidFill>
                <a:effectLst/>
                <a:highlight>
                  <a:srgbClr val="FFFFFF"/>
                </a:highlight>
                <a:latin typeface="Helvetica Neue"/>
              </a:rPr>
              <a:t>: </a:t>
            </a:r>
            <a:r>
              <a:rPr lang="en-US" b="0" i="0" u="sng" dirty="0">
                <a:solidFill>
                  <a:srgbClr val="376FAA"/>
                </a:solidFill>
                <a:effectLst/>
                <a:highlight>
                  <a:srgbClr val="FFFFFF"/>
                </a:highlight>
                <a:latin typeface="Helvetica Neue"/>
                <a:hlinkClick r:id="rId4"/>
              </a:rPr>
              <a:t>10.12793/tcp.2023.31.e21</a:t>
            </a:r>
            <a:endParaRPr lang="en-US" b="0" i="0" dirty="0">
              <a:solidFill>
                <a:srgbClr val="212121"/>
              </a:solidFill>
              <a:effectLst/>
              <a:highlight>
                <a:srgbClr val="FFFFFF"/>
              </a:highlight>
              <a:latin typeface="Helvetica Neue"/>
            </a:endParaRPr>
          </a:p>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6</a:t>
            </a:fld>
            <a:endParaRPr lang="en-US"/>
          </a:p>
        </p:txBody>
      </p:sp>
    </p:spTree>
    <p:extLst>
      <p:ext uri="{BB962C8B-B14F-4D97-AF65-F5344CB8AC3E}">
        <p14:creationId xmlns:p14="http://schemas.microsoft.com/office/powerpoint/2010/main" val="3779115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7</a:t>
            </a:fld>
            <a:endParaRPr lang="en-US"/>
          </a:p>
        </p:txBody>
      </p:sp>
    </p:spTree>
    <p:extLst>
      <p:ext uri="{BB962C8B-B14F-4D97-AF65-F5344CB8AC3E}">
        <p14:creationId xmlns:p14="http://schemas.microsoft.com/office/powerpoint/2010/main" val="1693677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12121"/>
              </a:solidFill>
              <a:effectLst/>
              <a:highlight>
                <a:srgbClr val="FFFFFF"/>
              </a:highlight>
              <a:latin typeface="Cambria" panose="02040503050406030204" pitchFamily="18" charset="0"/>
            </a:endParaRPr>
          </a:p>
        </p:txBody>
      </p:sp>
      <p:sp>
        <p:nvSpPr>
          <p:cNvPr id="4" name="Slide Number Placeholder 3"/>
          <p:cNvSpPr>
            <a:spLocks noGrp="1"/>
          </p:cNvSpPr>
          <p:nvPr>
            <p:ph type="sldNum" sz="quarter" idx="5"/>
          </p:nvPr>
        </p:nvSpPr>
        <p:spPr/>
        <p:txBody>
          <a:bodyPr/>
          <a:lstStyle/>
          <a:p>
            <a:fld id="{14AA9CEB-3694-D146-A99D-B5E913718648}" type="slidenum">
              <a:rPr lang="en-US" smtClean="0"/>
              <a:t>8</a:t>
            </a:fld>
            <a:endParaRPr lang="en-US"/>
          </a:p>
        </p:txBody>
      </p:sp>
    </p:spTree>
    <p:extLst>
      <p:ext uri="{BB962C8B-B14F-4D97-AF65-F5344CB8AC3E}">
        <p14:creationId xmlns:p14="http://schemas.microsoft.com/office/powerpoint/2010/main" val="1979244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AA9CEB-3694-D146-A99D-B5E913718648}" type="slidenum">
              <a:rPr lang="en-US" smtClean="0"/>
              <a:t>9</a:t>
            </a:fld>
            <a:endParaRPr lang="en-US"/>
          </a:p>
        </p:txBody>
      </p:sp>
    </p:spTree>
    <p:extLst>
      <p:ext uri="{BB962C8B-B14F-4D97-AF65-F5344CB8AC3E}">
        <p14:creationId xmlns:p14="http://schemas.microsoft.com/office/powerpoint/2010/main" val="74183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98618"/>
            <a:ext cx="6934200" cy="1101725"/>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2057400" y="2914650"/>
            <a:ext cx="57150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07250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4A314-A2F1-4CCE-B57C-90012A2487F6}" type="datetimeFigureOut">
              <a:rPr lang="en-US" smtClean="0">
                <a:solidFill>
                  <a:prstClr val="black">
                    <a:tint val="75000"/>
                  </a:prstClr>
                </a:solidFill>
                <a:latin typeface="Calibri"/>
              </a:rPr>
              <a:pPr/>
              <a:t>8/22/2024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4767269"/>
            <a:ext cx="2895600" cy="274637"/>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AC806CD-1987-4BA7-A971-613E291E8FD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1065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6"/>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44A314-A2F1-4CCE-B57C-90012A2487F6}" type="datetimeFigureOut">
              <a:rPr lang="en-US" smtClean="0">
                <a:solidFill>
                  <a:prstClr val="black">
                    <a:tint val="75000"/>
                  </a:prstClr>
                </a:solidFill>
                <a:latin typeface="Calibri"/>
              </a:rPr>
              <a:pPr/>
              <a:t>8/22/2024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3124200" y="4767269"/>
            <a:ext cx="2895600" cy="274637"/>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9AC806CD-1987-4BA7-A971-613E291E8FD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392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44A314-A2F1-4CCE-B57C-90012A2487F6}" type="datetimeFigureOut">
              <a:rPr lang="en-US" smtClean="0">
                <a:solidFill>
                  <a:prstClr val="black">
                    <a:tint val="75000"/>
                  </a:prstClr>
                </a:solidFill>
                <a:latin typeface="Calibri"/>
              </a:rPr>
              <a:pPr/>
              <a:t>8/22/2024</a:t>
            </a:fld>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AC806CD-1987-4BA7-A971-613E291E8FD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6844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44A314-A2F1-4CCE-B57C-90012A2487F6}" type="datetimeFigureOut">
              <a:rPr lang="en-US" smtClean="0">
                <a:solidFill>
                  <a:prstClr val="black">
                    <a:tint val="75000"/>
                  </a:prstClr>
                </a:solidFill>
                <a:latin typeface="Calibri"/>
              </a:rPr>
              <a:pPr/>
              <a:t>8/22/2024</a:t>
            </a:fld>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AC806CD-1987-4BA7-A971-613E291E8FD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1715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4A314-A2F1-4CCE-B57C-90012A2487F6}" type="datetimeFigureOut">
              <a:rPr lang="en-US" smtClean="0">
                <a:solidFill>
                  <a:prstClr val="black">
                    <a:tint val="75000"/>
                  </a:prstClr>
                </a:solidFill>
                <a:latin typeface="Calibri"/>
              </a:rPr>
              <a:pPr/>
              <a:t>8/22/2024</a:t>
            </a:fld>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AC806CD-1987-4BA7-A971-613E291E8FD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542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04794"/>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4A314-A2F1-4CCE-B57C-90012A2487F6}" type="datetimeFigureOut">
              <a:rPr lang="en-US" smtClean="0">
                <a:solidFill>
                  <a:prstClr val="black">
                    <a:tint val="75000"/>
                  </a:prstClr>
                </a:solidFill>
                <a:latin typeface="Calibri"/>
              </a:rPr>
              <a:pPr/>
              <a:t>8/22/2024</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AC806CD-1987-4BA7-A971-613E291E8FD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2648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4A314-A2F1-4CCE-B57C-90012A2487F6}" type="datetimeFigureOut">
              <a:rPr lang="en-US" smtClean="0">
                <a:solidFill>
                  <a:prstClr val="black">
                    <a:tint val="75000"/>
                  </a:prstClr>
                </a:solidFill>
                <a:latin typeface="Calibri"/>
              </a:rPr>
              <a:pPr/>
              <a:t>8/22/2024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3124200" y="4767269"/>
            <a:ext cx="2895600" cy="274637"/>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9AC806CD-1987-4BA7-A971-613E291E8FD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8624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4A314-A2F1-4CCE-B57C-90012A2487F6}" type="datetimeFigureOut">
              <a:rPr lang="en-US" smtClean="0">
                <a:solidFill>
                  <a:prstClr val="black">
                    <a:tint val="75000"/>
                  </a:prstClr>
                </a:solidFill>
                <a:latin typeface="Calibri"/>
              </a:rPr>
              <a:pPr/>
              <a:t>8/22/2024</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C806CD-1987-4BA7-A971-613E291E8FD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2365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4A314-A2F1-4CCE-B57C-90012A2487F6}" type="datetimeFigureOut">
              <a:rPr lang="en-US" smtClean="0">
                <a:solidFill>
                  <a:prstClr val="black">
                    <a:tint val="75000"/>
                  </a:prstClr>
                </a:solidFill>
                <a:latin typeface="Calibri"/>
              </a:rPr>
              <a:pPr/>
              <a:t>8/22/2024</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C806CD-1987-4BA7-A971-613E291E8FD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7149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4"/>
          <p:cNvSpPr>
            <a:spLocks noGrp="1"/>
          </p:cNvSpPr>
          <p:nvPr>
            <p:ph type="dt" sz="half" idx="10"/>
          </p:nvPr>
        </p:nvSpPr>
        <p:spPr>
          <a:xfrm>
            <a:off x="3505200" y="4705356"/>
            <a:ext cx="2133600" cy="274637"/>
          </a:xfrm>
          <a:prstGeom prst="rect">
            <a:avLst/>
          </a:prstGeom>
        </p:spPr>
        <p:txBody>
          <a:bodyPr/>
          <a:lstStyle>
            <a:lvl1pPr algn="ctr">
              <a:defRPr sz="1400"/>
            </a:lvl1pPr>
          </a:lstStyle>
          <a:p>
            <a:fld id="{B9A75FE2-EE2F-4CBE-ADC0-C6AAD072FAD9}" type="datetimeFigureOut">
              <a:rPr lang="en-US" smtClean="0">
                <a:solidFill>
                  <a:prstClr val="black">
                    <a:tint val="75000"/>
                  </a:prstClr>
                </a:solidFill>
                <a:latin typeface="Calibri"/>
              </a:rPr>
              <a:pPr/>
              <a:t>8/22/2024</a:t>
            </a:fld>
            <a:endParaRPr lang="en-US">
              <a:solidFill>
                <a:prstClr val="black">
                  <a:tint val="75000"/>
                </a:prstClr>
              </a:solidFill>
              <a:latin typeface="Calibri"/>
            </a:endParaRPr>
          </a:p>
        </p:txBody>
      </p:sp>
      <p:sp>
        <p:nvSpPr>
          <p:cNvPr id="4" name="Slide Number Placeholder 6"/>
          <p:cNvSpPr>
            <a:spLocks noGrp="1"/>
          </p:cNvSpPr>
          <p:nvPr>
            <p:ph type="sldNum" sz="quarter" idx="12"/>
          </p:nvPr>
        </p:nvSpPr>
        <p:spPr>
          <a:xfrm>
            <a:off x="6858000" y="4705356"/>
            <a:ext cx="2133600" cy="274637"/>
          </a:xfrm>
          <a:prstGeom prst="rect">
            <a:avLst/>
          </a:prstGeom>
        </p:spPr>
        <p:txBody>
          <a:bodyPr/>
          <a:lstStyle>
            <a:lvl1pPr algn="r">
              <a:defRPr sz="1400"/>
            </a:lvl1pPr>
          </a:lstStyle>
          <a:p>
            <a:fld id="{CF21166E-D056-45CD-936B-BF19BC7089E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026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Date Placeholder 4"/>
          <p:cNvSpPr>
            <a:spLocks noGrp="1"/>
          </p:cNvSpPr>
          <p:nvPr>
            <p:ph type="dt" sz="half" idx="10"/>
          </p:nvPr>
        </p:nvSpPr>
        <p:spPr>
          <a:xfrm>
            <a:off x="3505200" y="4705355"/>
            <a:ext cx="2133600" cy="274637"/>
          </a:xfrm>
          <a:prstGeom prst="rect">
            <a:avLst/>
          </a:prstGeom>
        </p:spPr>
        <p:txBody>
          <a:bodyPr/>
          <a:lstStyle>
            <a:lvl1pPr algn="ctr">
              <a:defRPr sz="1400"/>
            </a:lvl1pPr>
          </a:lstStyle>
          <a:p>
            <a:fld id="{B9A75FE2-EE2F-4CBE-ADC0-C6AAD072FAD9}" type="datetimeFigureOut">
              <a:rPr lang="en-US" smtClean="0">
                <a:solidFill>
                  <a:prstClr val="black"/>
                </a:solidFill>
                <a:latin typeface="Calibri"/>
              </a:rPr>
              <a:pPr/>
              <a:t>8/22/2024</a:t>
            </a:fld>
            <a:endParaRPr lang="en-US">
              <a:solidFill>
                <a:prstClr val="black"/>
              </a:solidFill>
              <a:latin typeface="Calibri"/>
            </a:endParaRPr>
          </a:p>
        </p:txBody>
      </p:sp>
      <p:sp>
        <p:nvSpPr>
          <p:cNvPr id="3" name="Slide Number Placeholder 6"/>
          <p:cNvSpPr>
            <a:spLocks noGrp="1"/>
          </p:cNvSpPr>
          <p:nvPr>
            <p:ph type="sldNum" sz="quarter" idx="12"/>
          </p:nvPr>
        </p:nvSpPr>
        <p:spPr>
          <a:xfrm>
            <a:off x="6858000" y="4705355"/>
            <a:ext cx="2133600" cy="274637"/>
          </a:xfrm>
          <a:prstGeom prst="rect">
            <a:avLst/>
          </a:prstGeom>
        </p:spPr>
        <p:txBody>
          <a:bodyPr/>
          <a:lstStyle>
            <a:lvl1pPr algn="r">
              <a:defRPr sz="1400"/>
            </a:lvl1pPr>
          </a:lstStyle>
          <a:p>
            <a:fld id="{CF21166E-D056-45CD-936B-BF19BC7089E0}"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185901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718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683568" y="1059582"/>
            <a:ext cx="7776864" cy="1404156"/>
          </a:xfrm>
        </p:spPr>
        <p:txBody>
          <a:bodyPr>
            <a:normAutofit/>
          </a:bodyPr>
          <a:lstStyle>
            <a:lvl1pPr algn="ctr">
              <a:defRPr sz="3400" b="1">
                <a:solidFill>
                  <a:srgbClr val="519136"/>
                </a:solidFill>
              </a:defRPr>
            </a:lvl1pPr>
          </a:lstStyle>
          <a:p>
            <a:pPr lvl="0"/>
            <a:r>
              <a:rPr lang="en-US" dirty="0"/>
              <a:t>Click to edit Title</a:t>
            </a:r>
          </a:p>
        </p:txBody>
      </p:sp>
      <p:sp>
        <p:nvSpPr>
          <p:cNvPr id="12" name="Text Placeholder 10"/>
          <p:cNvSpPr>
            <a:spLocks noGrp="1"/>
          </p:cNvSpPr>
          <p:nvPr>
            <p:ph type="body" sz="quarter" idx="14" hasCustomPrompt="1"/>
          </p:nvPr>
        </p:nvSpPr>
        <p:spPr>
          <a:xfrm>
            <a:off x="683568" y="2625756"/>
            <a:ext cx="7776864" cy="1026114"/>
          </a:xfrm>
        </p:spPr>
        <p:txBody>
          <a:bodyPr>
            <a:normAutofit/>
          </a:bodyPr>
          <a:lstStyle>
            <a:lvl1pPr algn="ctr">
              <a:defRPr sz="2600">
                <a:solidFill>
                  <a:schemeClr val="tx1"/>
                </a:solidFill>
              </a:defRPr>
            </a:lvl1pPr>
          </a:lstStyle>
          <a:p>
            <a:pPr lvl="0"/>
            <a:r>
              <a:rPr lang="en-US" dirty="0"/>
              <a:t>Click to edit Subtitle/Description</a:t>
            </a:r>
          </a:p>
        </p:txBody>
      </p:sp>
      <p:sp>
        <p:nvSpPr>
          <p:cNvPr id="13" name="Text Placeholder 10"/>
          <p:cNvSpPr>
            <a:spLocks noGrp="1"/>
          </p:cNvSpPr>
          <p:nvPr>
            <p:ph type="body" sz="quarter" idx="15" hasCustomPrompt="1"/>
          </p:nvPr>
        </p:nvSpPr>
        <p:spPr>
          <a:xfrm>
            <a:off x="683568" y="3813889"/>
            <a:ext cx="7776864" cy="810090"/>
          </a:xfrm>
        </p:spPr>
        <p:txBody>
          <a:bodyPr>
            <a:normAutofit/>
          </a:bodyPr>
          <a:lstStyle>
            <a:lvl1pPr algn="ctr">
              <a:defRPr sz="1800">
                <a:solidFill>
                  <a:srgbClr val="519136"/>
                </a:solidFill>
              </a:defRPr>
            </a:lvl1pPr>
          </a:lstStyle>
          <a:p>
            <a:pPr lvl="0"/>
            <a:r>
              <a:rPr lang="en-US" dirty="0"/>
              <a:t>Click to edit Presenter/Author</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3528" y="822960"/>
            <a:ext cx="4032448" cy="39090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822960"/>
            <a:ext cx="4120456" cy="39090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
        <p:nvSpPr>
          <p:cNvPr id="8" name="Title 7"/>
          <p:cNvSpPr>
            <a:spLocks noGrp="1"/>
          </p:cNvSpPr>
          <p:nvPr>
            <p:ph type="title" hasCustomPrompt="1"/>
          </p:nvPr>
        </p:nvSpPr>
        <p:spPr/>
        <p:txBody>
          <a:bodyPr/>
          <a:lstStyle>
            <a:lvl1pPr>
              <a:defRPr/>
            </a:lvl1pPr>
          </a:lstStyle>
          <a:p>
            <a:r>
              <a:rPr lang="en-US" dirty="0"/>
              <a:t>Click to edit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4" name="Content Placeholder 3"/>
          <p:cNvSpPr>
            <a:spLocks noGrp="1"/>
          </p:cNvSpPr>
          <p:nvPr>
            <p:ph sz="half" idx="2"/>
          </p:nvPr>
        </p:nvSpPr>
        <p:spPr>
          <a:xfrm>
            <a:off x="323528" y="1276386"/>
            <a:ext cx="4104456" cy="3509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16016" y="1276386"/>
            <a:ext cx="4104456" cy="3509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
        <p:nvSpPr>
          <p:cNvPr id="11" name="Text Placeholder 4"/>
          <p:cNvSpPr>
            <a:spLocks noGrp="1"/>
          </p:cNvSpPr>
          <p:nvPr>
            <p:ph type="body" sz="quarter" idx="13" hasCustomPrompt="1"/>
          </p:nvPr>
        </p:nvSpPr>
        <p:spPr>
          <a:xfrm>
            <a:off x="4716016" y="789552"/>
            <a:ext cx="4120456" cy="411480"/>
          </a:xfrm>
        </p:spPr>
        <p:txBody>
          <a:bodyPr anchor="b">
            <a:noAutofit/>
          </a:bodyPr>
          <a:lstStyle>
            <a:lvl1pPr marL="0" indent="0" algn="r">
              <a:buNone/>
              <a:defRPr lang="en-US" sz="1800" b="0" kern="1200" cap="none" spc="400" baseline="0" dirty="0" smtClean="0">
                <a:solidFill>
                  <a:schemeClr val="tx1"/>
                </a:solidFill>
                <a:latin typeface="Calibri" panose="020F0502020204030204" pitchFamily="34" charset="0"/>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dirty="0"/>
              <a:t>Click to edit master text</a:t>
            </a:r>
          </a:p>
        </p:txBody>
      </p:sp>
      <p:sp>
        <p:nvSpPr>
          <p:cNvPr id="12" name="Text Placeholder 4"/>
          <p:cNvSpPr>
            <a:spLocks noGrp="1"/>
          </p:cNvSpPr>
          <p:nvPr>
            <p:ph type="body" sz="quarter" idx="14" hasCustomPrompt="1"/>
          </p:nvPr>
        </p:nvSpPr>
        <p:spPr>
          <a:xfrm>
            <a:off x="323528" y="789552"/>
            <a:ext cx="4120456" cy="411480"/>
          </a:xfrm>
        </p:spPr>
        <p:txBody>
          <a:bodyPr anchor="b">
            <a:noAutofit/>
          </a:bodyPr>
          <a:lstStyle>
            <a:lvl1pPr marL="0" indent="0" algn="r">
              <a:buNone/>
              <a:defRPr lang="en-US" sz="1800" b="0" kern="1200" cap="none" spc="400" baseline="0" dirty="0" smtClean="0">
                <a:solidFill>
                  <a:schemeClr val="tx1"/>
                </a:solidFill>
                <a:latin typeface="Calibri" panose="020F0502020204030204" pitchFamily="34" charset="0"/>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dirty="0"/>
              <a:t>Click to edit master text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dd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Picture Placeholder 6"/>
          <p:cNvSpPr>
            <a:spLocks noGrp="1"/>
          </p:cNvSpPr>
          <p:nvPr>
            <p:ph type="pic" sz="quarter" idx="10"/>
          </p:nvPr>
        </p:nvSpPr>
        <p:spPr>
          <a:xfrm>
            <a:off x="323850" y="844154"/>
            <a:ext cx="8496300" cy="3293770"/>
          </a:xfrm>
        </p:spPr>
        <p:txBody>
          <a:bodyPr/>
          <a:lstStyle/>
          <a:p>
            <a:r>
              <a:rPr lang="en-US"/>
              <a:t>Click icon to add picture</a:t>
            </a:r>
            <a:endParaRPr lang="en-CA"/>
          </a:p>
        </p:txBody>
      </p:sp>
      <p:sp>
        <p:nvSpPr>
          <p:cNvPr id="4" name="Text Placeholder 3"/>
          <p:cNvSpPr>
            <a:spLocks noGrp="1"/>
          </p:cNvSpPr>
          <p:nvPr>
            <p:ph type="body" sz="quarter" idx="11" hasCustomPrompt="1"/>
          </p:nvPr>
        </p:nvSpPr>
        <p:spPr>
          <a:xfrm>
            <a:off x="323850" y="4300557"/>
            <a:ext cx="8496300" cy="377428"/>
          </a:xfrm>
        </p:spPr>
        <p:txBody>
          <a:bodyPr>
            <a:noAutofit/>
          </a:bodyPr>
          <a:lstStyle>
            <a:lvl1pPr algn="ctr">
              <a:defRPr sz="2400"/>
            </a:lvl1pPr>
          </a:lstStyle>
          <a:p>
            <a:pPr lvl="0"/>
            <a:r>
              <a:rPr lang="en-US" dirty="0"/>
              <a:t>Add Description/Title</a:t>
            </a:r>
          </a:p>
        </p:txBody>
      </p:sp>
    </p:spTree>
    <p:extLst>
      <p:ext uri="{BB962C8B-B14F-4D97-AF65-F5344CB8AC3E}">
        <p14:creationId xmlns:p14="http://schemas.microsoft.com/office/powerpoint/2010/main" val="2388438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with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Slide Number Placeholder 2"/>
          <p:cNvSpPr>
            <a:spLocks noGrp="1"/>
          </p:cNvSpPr>
          <p:nvPr>
            <p:ph type="sldNum" sz="quarter" idx="10"/>
          </p:nvPr>
        </p:nvSpPr>
        <p:spPr/>
        <p:txBody>
          <a:bodyPr/>
          <a:lstStyle/>
          <a:p>
            <a:fld id="{2754ED01-E2A0-4C1E-8E21-014B99041579}" type="slidenum">
              <a:rPr lang="en-US" smtClean="0">
                <a:latin typeface="Franklin Gothic Book"/>
              </a:rPr>
              <a:pPr/>
              <a:t>‹#›</a:t>
            </a:fld>
            <a:endParaRPr lang="en-US" dirty="0">
              <a:latin typeface="Franklin Gothic Book"/>
            </a:endParaRPr>
          </a:p>
        </p:txBody>
      </p:sp>
      <p:sp>
        <p:nvSpPr>
          <p:cNvPr id="4" name="Vertical Text Placeholder 2"/>
          <p:cNvSpPr>
            <a:spLocks noGrp="1"/>
          </p:cNvSpPr>
          <p:nvPr>
            <p:ph type="body" orient="vert" idx="1"/>
          </p:nvPr>
        </p:nvSpPr>
        <p:spPr>
          <a:xfrm>
            <a:off x="323528" y="825471"/>
            <a:ext cx="8496944" cy="39065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100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754ED01-E2A0-4C1E-8E21-014B99041579}" type="slidenum">
              <a:rPr lang="en-US" smtClean="0">
                <a:latin typeface="Franklin Gothic Book"/>
              </a:rPr>
              <a:pPr/>
              <a:t>‹#›</a:t>
            </a:fld>
            <a:endParaRPr lang="en-US" dirty="0">
              <a:latin typeface="Franklin Gothic Book"/>
            </a:endParaRPr>
          </a:p>
        </p:txBody>
      </p:sp>
      <p:sp>
        <p:nvSpPr>
          <p:cNvPr id="4" name="Vertical Title 1"/>
          <p:cNvSpPr>
            <a:spLocks noGrp="1"/>
          </p:cNvSpPr>
          <p:nvPr>
            <p:ph type="title" orient="vert"/>
          </p:nvPr>
        </p:nvSpPr>
        <p:spPr>
          <a:xfrm>
            <a:off x="6629400" y="205979"/>
            <a:ext cx="2057400" cy="4472005"/>
          </a:xfrm>
        </p:spPr>
        <p:txBody>
          <a:bodyPr vert="eaVert"/>
          <a:lstStyle/>
          <a:p>
            <a:r>
              <a:rPr lang="en-US"/>
              <a:t>Click to edit Master title style</a:t>
            </a:r>
            <a:endParaRPr lang="en-US" dirty="0"/>
          </a:p>
        </p:txBody>
      </p:sp>
      <p:sp>
        <p:nvSpPr>
          <p:cNvPr id="5" name="Vertical Text Placeholder 2"/>
          <p:cNvSpPr>
            <a:spLocks noGrp="1"/>
          </p:cNvSpPr>
          <p:nvPr>
            <p:ph type="body" orient="vert" idx="1"/>
          </p:nvPr>
        </p:nvSpPr>
        <p:spPr>
          <a:xfrm>
            <a:off x="457200" y="205979"/>
            <a:ext cx="6019800" cy="44720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6361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519136"/>
              </a:buClr>
              <a:defRPr/>
            </a:lvl1pPr>
            <a:lvl2pPr>
              <a:buClr>
                <a:srgbClr val="519136"/>
              </a:buClr>
              <a:defRPr/>
            </a:lvl2pPr>
            <a:lvl3pPr>
              <a:buClr>
                <a:srgbClr val="519136"/>
              </a:buClr>
              <a:defRPr/>
            </a:lvl3pPr>
            <a:lvl4pPr>
              <a:buClr>
                <a:srgbClr val="519136"/>
              </a:buClr>
              <a:defRPr/>
            </a:lvl4pPr>
            <a:lvl5pPr>
              <a:buClr>
                <a:srgbClr val="51913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4"/>
          <p:cNvSpPr>
            <a:spLocks noGrp="1"/>
          </p:cNvSpPr>
          <p:nvPr>
            <p:ph type="dt" sz="half" idx="10"/>
          </p:nvPr>
        </p:nvSpPr>
        <p:spPr>
          <a:xfrm>
            <a:off x="3505200" y="4705355"/>
            <a:ext cx="2133600" cy="274637"/>
          </a:xfrm>
          <a:prstGeom prst="rect">
            <a:avLst/>
          </a:prstGeom>
        </p:spPr>
        <p:txBody>
          <a:bodyPr/>
          <a:lstStyle>
            <a:lvl1pPr algn="ctr">
              <a:defRPr sz="1400"/>
            </a:lvl1pPr>
          </a:lstStyle>
          <a:p>
            <a:fld id="{B9A75FE2-EE2F-4CBE-ADC0-C6AAD072FAD9}" type="datetimeFigureOut">
              <a:rPr lang="en-US" smtClean="0">
                <a:solidFill>
                  <a:prstClr val="black"/>
                </a:solidFill>
                <a:latin typeface="Calibri"/>
              </a:rPr>
              <a:pPr/>
              <a:t>8/22/2024</a:t>
            </a:fld>
            <a:endParaRPr lang="en-US">
              <a:solidFill>
                <a:prstClr val="black"/>
              </a:solidFill>
              <a:latin typeface="Calibri"/>
            </a:endParaRPr>
          </a:p>
        </p:txBody>
      </p:sp>
      <p:sp>
        <p:nvSpPr>
          <p:cNvPr id="8" name="Slide Number Placeholder 6"/>
          <p:cNvSpPr>
            <a:spLocks noGrp="1"/>
          </p:cNvSpPr>
          <p:nvPr>
            <p:ph type="sldNum" sz="quarter" idx="12"/>
          </p:nvPr>
        </p:nvSpPr>
        <p:spPr>
          <a:xfrm>
            <a:off x="6858000" y="4705355"/>
            <a:ext cx="2133600" cy="274637"/>
          </a:xfrm>
          <a:prstGeom prst="rect">
            <a:avLst/>
          </a:prstGeom>
        </p:spPr>
        <p:txBody>
          <a:bodyPr/>
          <a:lstStyle>
            <a:lvl1pPr algn="r">
              <a:defRPr sz="1400"/>
            </a:lvl1pPr>
          </a:lstStyle>
          <a:p>
            <a:fld id="{CF21166E-D056-45CD-936B-BF19BC7089E0}"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660828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683568" y="1059582"/>
            <a:ext cx="7776864" cy="1404156"/>
          </a:xfrm>
        </p:spPr>
        <p:txBody>
          <a:bodyPr>
            <a:normAutofit/>
          </a:bodyPr>
          <a:lstStyle>
            <a:lvl1pPr algn="ctr">
              <a:defRPr sz="3400" b="1">
                <a:solidFill>
                  <a:srgbClr val="519136"/>
                </a:solidFill>
              </a:defRPr>
            </a:lvl1pPr>
          </a:lstStyle>
          <a:p>
            <a:pPr lvl="0"/>
            <a:r>
              <a:rPr lang="en-US" dirty="0"/>
              <a:t>Click to edit Title</a:t>
            </a:r>
          </a:p>
        </p:txBody>
      </p:sp>
      <p:sp>
        <p:nvSpPr>
          <p:cNvPr id="12" name="Text Placeholder 10"/>
          <p:cNvSpPr>
            <a:spLocks noGrp="1"/>
          </p:cNvSpPr>
          <p:nvPr>
            <p:ph type="body" sz="quarter" idx="14" hasCustomPrompt="1"/>
          </p:nvPr>
        </p:nvSpPr>
        <p:spPr>
          <a:xfrm>
            <a:off x="683568" y="2625756"/>
            <a:ext cx="7776864" cy="1026114"/>
          </a:xfrm>
        </p:spPr>
        <p:txBody>
          <a:bodyPr>
            <a:normAutofit/>
          </a:bodyPr>
          <a:lstStyle>
            <a:lvl1pPr algn="ctr">
              <a:defRPr sz="2600">
                <a:solidFill>
                  <a:schemeClr val="tx1"/>
                </a:solidFill>
              </a:defRPr>
            </a:lvl1pPr>
          </a:lstStyle>
          <a:p>
            <a:pPr lvl="0"/>
            <a:r>
              <a:rPr lang="en-US" dirty="0"/>
              <a:t>Click to edit Subtitle/Description</a:t>
            </a:r>
          </a:p>
        </p:txBody>
      </p:sp>
      <p:sp>
        <p:nvSpPr>
          <p:cNvPr id="13" name="Text Placeholder 10"/>
          <p:cNvSpPr>
            <a:spLocks noGrp="1"/>
          </p:cNvSpPr>
          <p:nvPr>
            <p:ph type="body" sz="quarter" idx="15" hasCustomPrompt="1"/>
          </p:nvPr>
        </p:nvSpPr>
        <p:spPr>
          <a:xfrm>
            <a:off x="683568" y="3813889"/>
            <a:ext cx="7776864" cy="810090"/>
          </a:xfrm>
        </p:spPr>
        <p:txBody>
          <a:bodyPr>
            <a:normAutofit/>
          </a:bodyPr>
          <a:lstStyle>
            <a:lvl1pPr algn="ctr">
              <a:defRPr sz="1800">
                <a:solidFill>
                  <a:srgbClr val="519136"/>
                </a:solidFill>
              </a:defRPr>
            </a:lvl1pPr>
          </a:lstStyle>
          <a:p>
            <a:pPr lvl="0"/>
            <a:r>
              <a:rPr lang="en-US" dirty="0"/>
              <a:t>Click to edit Presenter/Author</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683568" y="1059582"/>
            <a:ext cx="7776864" cy="1404156"/>
          </a:xfrm>
        </p:spPr>
        <p:txBody>
          <a:bodyPr>
            <a:normAutofit/>
          </a:bodyPr>
          <a:lstStyle>
            <a:lvl1pPr algn="ctr">
              <a:defRPr sz="3400" b="1">
                <a:solidFill>
                  <a:srgbClr val="519136"/>
                </a:solidFill>
              </a:defRPr>
            </a:lvl1pPr>
          </a:lstStyle>
          <a:p>
            <a:pPr lvl="0"/>
            <a:r>
              <a:rPr lang="en-US" dirty="0"/>
              <a:t>Click to edit Title</a:t>
            </a:r>
          </a:p>
        </p:txBody>
      </p:sp>
      <p:sp>
        <p:nvSpPr>
          <p:cNvPr id="12" name="Text Placeholder 10"/>
          <p:cNvSpPr>
            <a:spLocks noGrp="1"/>
          </p:cNvSpPr>
          <p:nvPr>
            <p:ph type="body" sz="quarter" idx="14" hasCustomPrompt="1"/>
          </p:nvPr>
        </p:nvSpPr>
        <p:spPr>
          <a:xfrm>
            <a:off x="683568" y="2625756"/>
            <a:ext cx="7776864" cy="1026114"/>
          </a:xfrm>
        </p:spPr>
        <p:txBody>
          <a:bodyPr>
            <a:normAutofit/>
          </a:bodyPr>
          <a:lstStyle>
            <a:lvl1pPr algn="ctr">
              <a:defRPr sz="2600">
                <a:solidFill>
                  <a:schemeClr val="tx1"/>
                </a:solidFill>
              </a:defRPr>
            </a:lvl1pPr>
          </a:lstStyle>
          <a:p>
            <a:pPr lvl="0"/>
            <a:r>
              <a:rPr lang="en-US" dirty="0"/>
              <a:t>Click to edit Subtitle/Description</a:t>
            </a:r>
          </a:p>
        </p:txBody>
      </p:sp>
      <p:sp>
        <p:nvSpPr>
          <p:cNvPr id="13" name="Text Placeholder 10"/>
          <p:cNvSpPr>
            <a:spLocks noGrp="1"/>
          </p:cNvSpPr>
          <p:nvPr>
            <p:ph type="body" sz="quarter" idx="15" hasCustomPrompt="1"/>
          </p:nvPr>
        </p:nvSpPr>
        <p:spPr>
          <a:xfrm>
            <a:off x="683568" y="3813889"/>
            <a:ext cx="7776864" cy="810090"/>
          </a:xfrm>
        </p:spPr>
        <p:txBody>
          <a:bodyPr>
            <a:normAutofit/>
          </a:bodyPr>
          <a:lstStyle>
            <a:lvl1pPr algn="ctr">
              <a:defRPr sz="1800">
                <a:solidFill>
                  <a:srgbClr val="519136"/>
                </a:solidFill>
              </a:defRPr>
            </a:lvl1pPr>
          </a:lstStyle>
          <a:p>
            <a:pPr lvl="0"/>
            <a:r>
              <a:rPr lang="en-US" dirty="0"/>
              <a:t>Click to edit Presenter/Author</a:t>
            </a:r>
          </a:p>
        </p:txBody>
      </p:sp>
    </p:spTree>
    <p:extLst>
      <p:ext uri="{BB962C8B-B14F-4D97-AF65-F5344CB8AC3E}">
        <p14:creationId xmlns:p14="http://schemas.microsoft.com/office/powerpoint/2010/main" val="2715039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4" name="Content Placeholder 3"/>
          <p:cNvSpPr>
            <a:spLocks noGrp="1"/>
          </p:cNvSpPr>
          <p:nvPr>
            <p:ph sz="half" idx="2"/>
          </p:nvPr>
        </p:nvSpPr>
        <p:spPr>
          <a:xfrm>
            <a:off x="323528" y="1276386"/>
            <a:ext cx="4104456" cy="3509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6" name="Content Placeholder 5"/>
          <p:cNvSpPr>
            <a:spLocks noGrp="1"/>
          </p:cNvSpPr>
          <p:nvPr>
            <p:ph sz="quarter" idx="4"/>
          </p:nvPr>
        </p:nvSpPr>
        <p:spPr>
          <a:xfrm>
            <a:off x="4716016" y="1276386"/>
            <a:ext cx="4104456" cy="3509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9" name="Slide Number Placeholder 8"/>
          <p:cNvSpPr>
            <a:spLocks noGrp="1"/>
          </p:cNvSpPr>
          <p:nvPr>
            <p:ph type="sldNum" sz="quarter" idx="12"/>
          </p:nvPr>
        </p:nvSpPr>
        <p:spPr/>
        <p:txBody>
          <a:bodyPr/>
          <a:lstStyle/>
          <a:p>
            <a:fld id="{2754ED01-E2A0-4C1E-8E21-014B99041579}" type="slidenum">
              <a:rPr lang="en-US" smtClean="0">
                <a:latin typeface="Franklin Gothic Book"/>
              </a:rPr>
              <a:pPr/>
              <a:t>‹#›</a:t>
            </a:fld>
            <a:endParaRPr lang="en-US">
              <a:latin typeface="Franklin Gothic Book"/>
            </a:endParaRPr>
          </a:p>
        </p:txBody>
      </p:sp>
      <p:sp>
        <p:nvSpPr>
          <p:cNvPr id="11" name="Text Placeholder 4"/>
          <p:cNvSpPr>
            <a:spLocks noGrp="1"/>
          </p:cNvSpPr>
          <p:nvPr>
            <p:ph type="body" sz="quarter" idx="13" hasCustomPrompt="1"/>
          </p:nvPr>
        </p:nvSpPr>
        <p:spPr>
          <a:xfrm>
            <a:off x="4716016" y="789552"/>
            <a:ext cx="4120456" cy="411480"/>
          </a:xfrm>
        </p:spPr>
        <p:txBody>
          <a:bodyPr anchor="b">
            <a:noAutofit/>
          </a:bodyPr>
          <a:lstStyle>
            <a:lvl1pPr marL="0" indent="0" algn="r">
              <a:buNone/>
              <a:defRPr lang="en-US" sz="1800" b="0" kern="1200" cap="none" spc="400" baseline="0" dirty="0" smtClean="0">
                <a:solidFill>
                  <a:schemeClr val="tx1"/>
                </a:solidFill>
                <a:latin typeface="Calibri" panose="020F0502020204030204" pitchFamily="34" charset="0"/>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dirty="0"/>
              <a:t>Click to edit master text </a:t>
            </a:r>
          </a:p>
        </p:txBody>
      </p:sp>
      <p:sp>
        <p:nvSpPr>
          <p:cNvPr id="12" name="Text Placeholder 4"/>
          <p:cNvSpPr>
            <a:spLocks noGrp="1"/>
          </p:cNvSpPr>
          <p:nvPr>
            <p:ph type="body" sz="quarter" idx="14" hasCustomPrompt="1"/>
          </p:nvPr>
        </p:nvSpPr>
        <p:spPr>
          <a:xfrm>
            <a:off x="323528" y="789552"/>
            <a:ext cx="4120456" cy="411480"/>
          </a:xfrm>
        </p:spPr>
        <p:txBody>
          <a:bodyPr anchor="b">
            <a:noAutofit/>
          </a:bodyPr>
          <a:lstStyle>
            <a:lvl1pPr marL="0" indent="0" algn="r">
              <a:buNone/>
              <a:defRPr lang="en-US" sz="1800" b="0" kern="1200" cap="none" spc="400" baseline="0" dirty="0" smtClean="0">
                <a:solidFill>
                  <a:schemeClr val="tx1"/>
                </a:solidFill>
                <a:latin typeface="Calibri" panose="020F0502020204030204" pitchFamily="34" charset="0"/>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dirty="0"/>
              <a:t>Click to edit master text </a:t>
            </a:r>
          </a:p>
        </p:txBody>
      </p:sp>
    </p:spTree>
    <p:extLst>
      <p:ext uri="{BB962C8B-B14F-4D97-AF65-F5344CB8AC3E}">
        <p14:creationId xmlns:p14="http://schemas.microsoft.com/office/powerpoint/2010/main" val="1353452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Add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7" name="Picture Placeholder 6"/>
          <p:cNvSpPr>
            <a:spLocks noGrp="1"/>
          </p:cNvSpPr>
          <p:nvPr>
            <p:ph type="pic" sz="quarter" idx="10"/>
          </p:nvPr>
        </p:nvSpPr>
        <p:spPr>
          <a:xfrm>
            <a:off x="323850" y="844155"/>
            <a:ext cx="8496300" cy="3293770"/>
          </a:xfrm>
        </p:spPr>
        <p:txBody>
          <a:bodyPr/>
          <a:lstStyle/>
          <a:p>
            <a:r>
              <a:rPr lang="en-CA"/>
              <a:t>Drag picture to placeholder or click icon to add</a:t>
            </a:r>
          </a:p>
        </p:txBody>
      </p:sp>
      <p:sp>
        <p:nvSpPr>
          <p:cNvPr id="4" name="Text Placeholder 3"/>
          <p:cNvSpPr>
            <a:spLocks noGrp="1"/>
          </p:cNvSpPr>
          <p:nvPr>
            <p:ph type="body" sz="quarter" idx="11" hasCustomPrompt="1"/>
          </p:nvPr>
        </p:nvSpPr>
        <p:spPr>
          <a:xfrm>
            <a:off x="323850" y="4300557"/>
            <a:ext cx="8496300" cy="377428"/>
          </a:xfrm>
        </p:spPr>
        <p:txBody>
          <a:bodyPr>
            <a:noAutofit/>
          </a:bodyPr>
          <a:lstStyle>
            <a:lvl1pPr algn="ctr">
              <a:defRPr sz="2400"/>
            </a:lvl1pPr>
          </a:lstStyle>
          <a:p>
            <a:pPr lvl="0"/>
            <a:r>
              <a:rPr lang="en-US" dirty="0"/>
              <a:t>Add Description/Title</a:t>
            </a:r>
          </a:p>
        </p:txBody>
      </p:sp>
    </p:spTree>
    <p:extLst>
      <p:ext uri="{BB962C8B-B14F-4D97-AF65-F5344CB8AC3E}">
        <p14:creationId xmlns:p14="http://schemas.microsoft.com/office/powerpoint/2010/main" val="3366872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with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Slide Number Placeholder 2"/>
          <p:cNvSpPr>
            <a:spLocks noGrp="1"/>
          </p:cNvSpPr>
          <p:nvPr>
            <p:ph type="sldNum" sz="quarter" idx="10"/>
          </p:nvPr>
        </p:nvSpPr>
        <p:spPr/>
        <p:txBody>
          <a:bodyPr/>
          <a:lstStyle/>
          <a:p>
            <a:fld id="{2754ED01-E2A0-4C1E-8E21-014B99041579}" type="slidenum">
              <a:rPr lang="en-US" smtClean="0">
                <a:latin typeface="Franklin Gothic Book"/>
              </a:rPr>
              <a:pPr/>
              <a:t>‹#›</a:t>
            </a:fld>
            <a:endParaRPr lang="en-US" dirty="0">
              <a:latin typeface="Franklin Gothic Book"/>
            </a:endParaRPr>
          </a:p>
        </p:txBody>
      </p:sp>
      <p:sp>
        <p:nvSpPr>
          <p:cNvPr id="4" name="Vertical Text Placeholder 2"/>
          <p:cNvSpPr>
            <a:spLocks noGrp="1"/>
          </p:cNvSpPr>
          <p:nvPr>
            <p:ph type="body" orient="vert" idx="1"/>
          </p:nvPr>
        </p:nvSpPr>
        <p:spPr>
          <a:xfrm>
            <a:off x="323528" y="825473"/>
            <a:ext cx="8496944" cy="3906519"/>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272910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754ED01-E2A0-4C1E-8E21-014B99041579}" type="slidenum">
              <a:rPr lang="en-US" smtClean="0">
                <a:latin typeface="Franklin Gothic Book"/>
              </a:rPr>
              <a:pPr/>
              <a:t>‹#›</a:t>
            </a:fld>
            <a:endParaRPr lang="en-US" dirty="0">
              <a:latin typeface="Franklin Gothic Book"/>
            </a:endParaRPr>
          </a:p>
        </p:txBody>
      </p:sp>
      <p:sp>
        <p:nvSpPr>
          <p:cNvPr id="4" name="Vertical Title 1"/>
          <p:cNvSpPr>
            <a:spLocks noGrp="1"/>
          </p:cNvSpPr>
          <p:nvPr>
            <p:ph type="title" orient="vert"/>
          </p:nvPr>
        </p:nvSpPr>
        <p:spPr>
          <a:xfrm>
            <a:off x="6629400" y="205984"/>
            <a:ext cx="2057400" cy="4472005"/>
          </a:xfrm>
        </p:spPr>
        <p:txBody>
          <a:bodyPr vert="eaVert"/>
          <a:lstStyle/>
          <a:p>
            <a:r>
              <a:rPr lang="en-CA"/>
              <a:t>Click to edit Master title style</a:t>
            </a:r>
            <a:endParaRPr lang="en-US" dirty="0"/>
          </a:p>
        </p:txBody>
      </p:sp>
      <p:sp>
        <p:nvSpPr>
          <p:cNvPr id="5" name="Vertical Text Placeholder 2"/>
          <p:cNvSpPr>
            <a:spLocks noGrp="1"/>
          </p:cNvSpPr>
          <p:nvPr>
            <p:ph type="body" orient="vert" idx="1"/>
          </p:nvPr>
        </p:nvSpPr>
        <p:spPr>
          <a:xfrm>
            <a:off x="457200" y="205984"/>
            <a:ext cx="6019800" cy="447200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199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with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p>
        </p:txBody>
      </p:sp>
      <p:sp>
        <p:nvSpPr>
          <p:cNvPr id="3" name="Slide Number Placeholder 2"/>
          <p:cNvSpPr>
            <a:spLocks noGrp="1"/>
          </p:cNvSpPr>
          <p:nvPr>
            <p:ph type="sldNum" sz="quarter" idx="10"/>
          </p:nvPr>
        </p:nvSpPr>
        <p:spPr/>
        <p:txBody>
          <a:bodyPr/>
          <a:lstStyle/>
          <a:p>
            <a:fld id="{2754ED01-E2A0-4C1E-8E21-014B99041579}" type="slidenum">
              <a:rPr lang="en-US" smtClean="0"/>
              <a:pPr/>
              <a:t>‹#›</a:t>
            </a:fld>
            <a:endParaRPr lang="en-US" dirty="0"/>
          </a:p>
        </p:txBody>
      </p:sp>
      <p:sp>
        <p:nvSpPr>
          <p:cNvPr id="4" name="Vertical Text Placeholder 2"/>
          <p:cNvSpPr>
            <a:spLocks noGrp="1"/>
          </p:cNvSpPr>
          <p:nvPr>
            <p:ph type="body" orient="vert" idx="1"/>
          </p:nvPr>
        </p:nvSpPr>
        <p:spPr>
          <a:xfrm>
            <a:off x="323528" y="825473"/>
            <a:ext cx="8496944" cy="3906519"/>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076100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754ED01-E2A0-4C1E-8E21-014B99041579}" type="slidenum">
              <a:rPr lang="en-US" smtClean="0"/>
              <a:pPr/>
              <a:t>‹#›</a:t>
            </a:fld>
            <a:endParaRPr lang="en-US" dirty="0"/>
          </a:p>
        </p:txBody>
      </p:sp>
      <p:sp>
        <p:nvSpPr>
          <p:cNvPr id="4" name="Vertical Title 1"/>
          <p:cNvSpPr>
            <a:spLocks noGrp="1"/>
          </p:cNvSpPr>
          <p:nvPr>
            <p:ph type="title" orient="vert"/>
          </p:nvPr>
        </p:nvSpPr>
        <p:spPr>
          <a:xfrm>
            <a:off x="6629400" y="205984"/>
            <a:ext cx="2057400" cy="4472005"/>
          </a:xfrm>
        </p:spPr>
        <p:txBody>
          <a:bodyPr vert="eaVert"/>
          <a:lstStyle/>
          <a:p>
            <a:r>
              <a:rPr lang="en-CA"/>
              <a:t>Click to edit Master title style</a:t>
            </a:r>
            <a:endParaRPr lang="en-US" dirty="0"/>
          </a:p>
        </p:txBody>
      </p:sp>
      <p:sp>
        <p:nvSpPr>
          <p:cNvPr id="5" name="Vertical Text Placeholder 2"/>
          <p:cNvSpPr>
            <a:spLocks noGrp="1"/>
          </p:cNvSpPr>
          <p:nvPr>
            <p:ph type="body" orient="vert" idx="1"/>
          </p:nvPr>
        </p:nvSpPr>
        <p:spPr>
          <a:xfrm>
            <a:off x="457200" y="205984"/>
            <a:ext cx="6019800" cy="447200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156361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393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8928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0800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573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en-US" sz="3300" b="0" strike="noStrike" spc="-1">
              <a:latin typeface="Arial"/>
            </a:endParaRPr>
          </a:p>
        </p:txBody>
      </p:sp>
      <p:sp>
        <p:nvSpPr>
          <p:cNvPr id="3" name="PlaceHolder 2"/>
          <p:cNvSpPr>
            <a:spLocks noGrp="1"/>
          </p:cNvSpPr>
          <p:nvPr>
            <p:ph type="subTitle"/>
          </p:nvPr>
        </p:nvSpPr>
        <p:spPr>
          <a:xfrm>
            <a:off x="457200" y="1203390"/>
            <a:ext cx="8229240" cy="2982960"/>
          </a:xfrm>
          <a:prstGeom prst="rect">
            <a:avLst/>
          </a:prstGeom>
        </p:spPr>
        <p:txBody>
          <a:bodyPr lIns="0" tIns="0" rIns="0" bIns="0" anchor="ctr"/>
          <a:lstStyle/>
          <a:p>
            <a:pPr algn="ctr"/>
            <a:endParaRPr lang="en-US" sz="2400" b="0" strike="noStrike" spc="-1">
              <a:latin typeface="Arial"/>
            </a:endParaRPr>
          </a:p>
        </p:txBody>
      </p:sp>
    </p:spTree>
    <p:extLst>
      <p:ext uri="{BB962C8B-B14F-4D97-AF65-F5344CB8AC3E}">
        <p14:creationId xmlns:p14="http://schemas.microsoft.com/office/powerpoint/2010/main" val="2231475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Empty">
    <p:bg>
      <p:bgPr>
        <a:solidFill>
          <a:schemeClr val="bg1"/>
        </a:solidFill>
        <a:effectLst/>
      </p:bgPr>
    </p:bg>
    <p:spTree>
      <p:nvGrpSpPr>
        <p:cNvPr id="1" name=""/>
        <p:cNvGrpSpPr/>
        <p:nvPr/>
      </p:nvGrpSpPr>
      <p:grpSpPr>
        <a:xfrm>
          <a:off x="0" y="0"/>
          <a:ext cx="0" cy="0"/>
          <a:chOff x="0" y="0"/>
          <a:chExt cx="0" cy="0"/>
        </a:xfrm>
      </p:grpSpPr>
      <p:sp>
        <p:nvSpPr>
          <p:cNvPr id="5" name="TextBox 4"/>
          <p:cNvSpPr txBox="1"/>
          <p:nvPr userDrawn="1"/>
        </p:nvSpPr>
        <p:spPr>
          <a:xfrm>
            <a:off x="4082015" y="6259456"/>
            <a:ext cx="2079373" cy="415498"/>
          </a:xfrm>
          <a:prstGeom prst="rect">
            <a:avLst/>
          </a:prstGeom>
          <a:noFill/>
        </p:spPr>
        <p:txBody>
          <a:bodyPr wrap="square" rtlCol="0">
            <a:spAutoFit/>
          </a:bodyPr>
          <a:lstStyle/>
          <a:p>
            <a:r>
              <a:rPr lang="en-US" sz="1050" b="1" dirty="0">
                <a:solidFill>
                  <a:srgbClr val="FFFFFF"/>
                </a:solidFill>
                <a:latin typeface="Avenir Black" charset="0"/>
                <a:ea typeface="Avenir Black" charset="0"/>
                <a:cs typeface="Avenir Black" charset="0"/>
              </a:rPr>
              <a:t>#</a:t>
            </a:r>
            <a:r>
              <a:rPr lang="en-US" sz="1050" b="1" dirty="0" err="1">
                <a:solidFill>
                  <a:srgbClr val="FFFFFF"/>
                </a:solidFill>
                <a:latin typeface="Avenir Black" charset="0"/>
                <a:ea typeface="Avenir Black" charset="0"/>
                <a:cs typeface="Avenir Black" charset="0"/>
              </a:rPr>
              <a:t>PathToCure</a:t>
            </a:r>
            <a:endParaRPr lang="en-US" sz="1050" b="1" dirty="0">
              <a:solidFill>
                <a:srgbClr val="FFFFFF"/>
              </a:solidFill>
              <a:latin typeface="Avenir Black" charset="0"/>
              <a:ea typeface="Avenir Black" charset="0"/>
              <a:cs typeface="Avenir Black" charset="0"/>
            </a:endParaRPr>
          </a:p>
          <a:p>
            <a:r>
              <a:rPr lang="en-US" sz="1050" b="1" dirty="0">
                <a:solidFill>
                  <a:srgbClr val="FFFFFF"/>
                </a:solidFill>
                <a:latin typeface="Avenir Black" charset="0"/>
                <a:ea typeface="Avenir Black" charset="0"/>
                <a:cs typeface="Avenir Black" charset="0"/>
              </a:rPr>
              <a:t>#</a:t>
            </a:r>
            <a:r>
              <a:rPr lang="en-US" sz="1050" b="1" dirty="0" err="1">
                <a:solidFill>
                  <a:srgbClr val="FFFFFF"/>
                </a:solidFill>
                <a:latin typeface="Avenir Black" charset="0"/>
                <a:ea typeface="Avenir Black" charset="0"/>
                <a:cs typeface="Avenir Black" charset="0"/>
              </a:rPr>
              <a:t>ClinicalAcceleratorCRI</a:t>
            </a:r>
            <a:endParaRPr lang="en-US" sz="1050" b="1" dirty="0">
              <a:solidFill>
                <a:srgbClr val="FFFFFF"/>
              </a:solidFill>
              <a:latin typeface="Avenir Black" charset="0"/>
              <a:ea typeface="Avenir Black" charset="0"/>
              <a:cs typeface="Avenir Black" charset="0"/>
            </a:endParaRPr>
          </a:p>
        </p:txBody>
      </p:sp>
      <p:sp>
        <p:nvSpPr>
          <p:cNvPr id="7" name="Title 2"/>
          <p:cNvSpPr>
            <a:spLocks noGrp="1"/>
          </p:cNvSpPr>
          <p:nvPr>
            <p:ph type="title"/>
          </p:nvPr>
        </p:nvSpPr>
        <p:spPr>
          <a:xfrm>
            <a:off x="454230" y="273844"/>
            <a:ext cx="8060957" cy="348512"/>
          </a:xfrm>
          <a:prstGeom prst="rect">
            <a:avLst/>
          </a:prstGeom>
        </p:spPr>
        <p:txBody>
          <a:bodyPr/>
          <a:lstStyle>
            <a:lvl1pPr>
              <a:defRPr sz="1650" b="1" cap="all" baseline="0">
                <a:solidFill>
                  <a:schemeClr val="tx1"/>
                </a:solidFill>
                <a:latin typeface="Avenir Heavy" charset="0"/>
              </a:defRPr>
            </a:lvl1pPr>
          </a:lstStyle>
          <a:p>
            <a:r>
              <a:rPr lang="en-US" dirty="0"/>
              <a:t>Click to edit Master title style</a:t>
            </a:r>
          </a:p>
        </p:txBody>
      </p:sp>
      <p:sp>
        <p:nvSpPr>
          <p:cNvPr id="8" name="TextBox 7">
            <a:extLst>
              <a:ext uri="{FF2B5EF4-FFF2-40B4-BE49-F238E27FC236}">
                <a16:creationId xmlns:a16="http://schemas.microsoft.com/office/drawing/2014/main" id="{AAB375F3-3655-3342-9D97-ADE86823D722}"/>
              </a:ext>
            </a:extLst>
          </p:cNvPr>
          <p:cNvSpPr txBox="1"/>
          <p:nvPr userDrawn="1"/>
        </p:nvSpPr>
        <p:spPr>
          <a:xfrm>
            <a:off x="7868716" y="4996781"/>
            <a:ext cx="1918557" cy="230832"/>
          </a:xfrm>
          <a:prstGeom prst="rect">
            <a:avLst/>
          </a:prstGeom>
          <a:noFill/>
        </p:spPr>
        <p:txBody>
          <a:bodyPr wrap="square" rtlCol="0">
            <a:spAutoFit/>
          </a:bodyPr>
          <a:lstStyle/>
          <a:p>
            <a:pPr algn="ctr"/>
            <a:r>
              <a:rPr lang="en-US" sz="900" b="0" i="0" dirty="0">
                <a:solidFill>
                  <a:schemeClr val="tx1">
                    <a:lumMod val="50000"/>
                  </a:schemeClr>
                </a:solidFill>
                <a:latin typeface="Avenir Medium" charset="0"/>
                <a:ea typeface="Avenir Medium" charset="0"/>
                <a:cs typeface="Avenir Medium" charset="0"/>
              </a:rPr>
              <a:t> </a:t>
            </a:r>
            <a:fld id="{15623C9E-3252-994E-8826-0B0EED82501C}" type="slidenum">
              <a:rPr lang="en-US" sz="900" b="0" i="0" smtClean="0">
                <a:solidFill>
                  <a:schemeClr val="tx1">
                    <a:lumMod val="50000"/>
                  </a:schemeClr>
                </a:solidFill>
                <a:latin typeface="Avenir Medium" charset="0"/>
                <a:ea typeface="Avenir Medium" charset="0"/>
                <a:cs typeface="Avenir Medium" charset="0"/>
              </a:rPr>
              <a:t>‹#›</a:t>
            </a:fld>
            <a:endParaRPr lang="en-US" sz="900" b="0" i="0" dirty="0">
              <a:solidFill>
                <a:schemeClr val="tx1">
                  <a:lumMod val="50000"/>
                </a:schemeClr>
              </a:solidFill>
              <a:latin typeface="Avenir Medium" charset="0"/>
              <a:ea typeface="Avenir Medium" charset="0"/>
              <a:cs typeface="Avenir Medium" charset="0"/>
            </a:endParaRPr>
          </a:p>
        </p:txBody>
      </p:sp>
      <p:sp>
        <p:nvSpPr>
          <p:cNvPr id="12" name="Content Placeholder 2"/>
          <p:cNvSpPr>
            <a:spLocks noGrp="1"/>
          </p:cNvSpPr>
          <p:nvPr>
            <p:ph idx="1"/>
          </p:nvPr>
        </p:nvSpPr>
        <p:spPr>
          <a:xfrm>
            <a:off x="457200" y="857251"/>
            <a:ext cx="8229600" cy="3737372"/>
          </a:xfrm>
          <a:prstGeom prst="rect">
            <a:avLst/>
          </a:prstGeom>
        </p:spPr>
        <p:txBody>
          <a:bodyPr/>
          <a:lstStyle>
            <a:lvl1pPr>
              <a:defRPr>
                <a:solidFill>
                  <a:srgbClr val="878787"/>
                </a:solidFill>
                <a:latin typeface="Avenir Heavy"/>
              </a:defRPr>
            </a:lvl1pPr>
            <a:lvl2pPr>
              <a:defRPr>
                <a:solidFill>
                  <a:srgbClr val="878787"/>
                </a:solidFill>
                <a:latin typeface="Avenir Heavy"/>
              </a:defRPr>
            </a:lvl2pPr>
            <a:lvl3pPr>
              <a:defRPr>
                <a:solidFill>
                  <a:srgbClr val="878787"/>
                </a:solidFill>
                <a:latin typeface="Avenir Heavy"/>
              </a:defRPr>
            </a:lvl3pPr>
            <a:lvl4pPr>
              <a:defRPr>
                <a:solidFill>
                  <a:srgbClr val="878787"/>
                </a:solidFill>
                <a:latin typeface="Avenir Heavy"/>
              </a:defRPr>
            </a:lvl4pPr>
            <a:lvl5pPr>
              <a:defRPr>
                <a:solidFill>
                  <a:srgbClr val="878787"/>
                </a:solidFill>
                <a:latin typeface="Avenir Heav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173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3505200" y="4705355"/>
            <a:ext cx="2133600" cy="274637"/>
          </a:xfrm>
          <a:prstGeom prst="rect">
            <a:avLst/>
          </a:prstGeom>
        </p:spPr>
        <p:txBody>
          <a:bodyPr/>
          <a:lstStyle>
            <a:lvl1pPr algn="ctr">
              <a:defRPr sz="1400"/>
            </a:lvl1pPr>
          </a:lstStyle>
          <a:p>
            <a:fld id="{B9A75FE2-EE2F-4CBE-ADC0-C6AAD072FAD9}" type="datetimeFigureOut">
              <a:rPr lang="en-US" smtClean="0">
                <a:solidFill>
                  <a:prstClr val="black"/>
                </a:solidFill>
                <a:latin typeface="Calibri"/>
              </a:rPr>
              <a:pPr/>
              <a:t>8/22/2024</a:t>
            </a:fld>
            <a:endParaRPr lang="en-US">
              <a:solidFill>
                <a:prstClr val="black"/>
              </a:solidFill>
              <a:latin typeface="Calibri"/>
            </a:endParaRPr>
          </a:p>
        </p:txBody>
      </p:sp>
      <p:sp>
        <p:nvSpPr>
          <p:cNvPr id="9" name="Slide Number Placeholder 6"/>
          <p:cNvSpPr>
            <a:spLocks noGrp="1"/>
          </p:cNvSpPr>
          <p:nvPr>
            <p:ph type="sldNum" sz="quarter" idx="12"/>
          </p:nvPr>
        </p:nvSpPr>
        <p:spPr>
          <a:xfrm>
            <a:off x="6858000" y="4705355"/>
            <a:ext cx="2133600" cy="274637"/>
          </a:xfrm>
          <a:prstGeom prst="rect">
            <a:avLst/>
          </a:prstGeom>
        </p:spPr>
        <p:txBody>
          <a:bodyPr/>
          <a:lstStyle>
            <a:lvl1pPr algn="r">
              <a:defRPr sz="1400"/>
            </a:lvl1pPr>
          </a:lstStyle>
          <a:p>
            <a:fld id="{CF21166E-D056-45CD-936B-BF19BC7089E0}"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1893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4"/>
          <p:cNvSpPr>
            <a:spLocks noGrp="1"/>
          </p:cNvSpPr>
          <p:nvPr>
            <p:ph type="dt" sz="half" idx="10"/>
          </p:nvPr>
        </p:nvSpPr>
        <p:spPr>
          <a:xfrm>
            <a:off x="3505200" y="4705355"/>
            <a:ext cx="2133600" cy="274637"/>
          </a:xfrm>
          <a:prstGeom prst="rect">
            <a:avLst/>
          </a:prstGeom>
        </p:spPr>
        <p:txBody>
          <a:bodyPr/>
          <a:lstStyle>
            <a:lvl1pPr algn="ctr">
              <a:defRPr sz="1400"/>
            </a:lvl1pPr>
          </a:lstStyle>
          <a:p>
            <a:fld id="{B9A75FE2-EE2F-4CBE-ADC0-C6AAD072FAD9}" type="datetimeFigureOut">
              <a:rPr lang="en-US" smtClean="0">
                <a:solidFill>
                  <a:prstClr val="black"/>
                </a:solidFill>
                <a:latin typeface="Calibri"/>
              </a:rPr>
              <a:pPr/>
              <a:t>8/22/2024</a:t>
            </a:fld>
            <a:endParaRPr lang="en-US">
              <a:solidFill>
                <a:prstClr val="black"/>
              </a:solidFill>
              <a:latin typeface="Calibri"/>
            </a:endParaRPr>
          </a:p>
        </p:txBody>
      </p:sp>
      <p:sp>
        <p:nvSpPr>
          <p:cNvPr id="11" name="Slide Number Placeholder 6"/>
          <p:cNvSpPr>
            <a:spLocks noGrp="1"/>
          </p:cNvSpPr>
          <p:nvPr>
            <p:ph type="sldNum" sz="quarter" idx="12"/>
          </p:nvPr>
        </p:nvSpPr>
        <p:spPr>
          <a:xfrm>
            <a:off x="6858000" y="4705355"/>
            <a:ext cx="2133600" cy="274637"/>
          </a:xfrm>
          <a:prstGeom prst="rect">
            <a:avLst/>
          </a:prstGeom>
        </p:spPr>
        <p:txBody>
          <a:bodyPr/>
          <a:lstStyle>
            <a:lvl1pPr algn="r">
              <a:defRPr sz="1400"/>
            </a:lvl1pPr>
          </a:lstStyle>
          <a:p>
            <a:fld id="{CF21166E-D056-45CD-936B-BF19BC7089E0}"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11515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04793"/>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437"/>
          </a:xfrm>
        </p:spPr>
        <p:txBody>
          <a:bodyPr/>
          <a:lstStyle>
            <a:lvl1pPr>
              <a:defRPr sz="3200"/>
            </a:lvl1pPr>
            <a:lvl2pPr>
              <a:defRPr sz="2800"/>
            </a:lvl2pPr>
            <a:lvl3pPr>
              <a:defRPr sz="2400"/>
            </a:lvl3pPr>
            <a:lvl4pPr>
              <a:buClr>
                <a:srgbClr val="519136"/>
              </a:buClr>
              <a:defRPr sz="2000"/>
            </a:lvl4pPr>
            <a:lvl5pPr>
              <a:buClr>
                <a:srgbClr val="519136"/>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4"/>
          <p:cNvSpPr>
            <a:spLocks noGrp="1"/>
          </p:cNvSpPr>
          <p:nvPr>
            <p:ph type="dt" sz="half" idx="10"/>
          </p:nvPr>
        </p:nvSpPr>
        <p:spPr>
          <a:xfrm>
            <a:off x="3505200" y="4705355"/>
            <a:ext cx="2133600" cy="274637"/>
          </a:xfrm>
          <a:prstGeom prst="rect">
            <a:avLst/>
          </a:prstGeom>
        </p:spPr>
        <p:txBody>
          <a:bodyPr/>
          <a:lstStyle>
            <a:lvl1pPr algn="ctr">
              <a:defRPr sz="1400"/>
            </a:lvl1pPr>
          </a:lstStyle>
          <a:p>
            <a:fld id="{B9A75FE2-EE2F-4CBE-ADC0-C6AAD072FAD9}" type="datetimeFigureOut">
              <a:rPr lang="en-US" smtClean="0">
                <a:solidFill>
                  <a:prstClr val="black"/>
                </a:solidFill>
                <a:latin typeface="Calibri"/>
              </a:rPr>
              <a:pPr/>
              <a:t>8/22/2024</a:t>
            </a:fld>
            <a:endParaRPr lang="en-US">
              <a:solidFill>
                <a:prstClr val="black"/>
              </a:solidFill>
              <a:latin typeface="Calibri"/>
            </a:endParaRPr>
          </a:p>
        </p:txBody>
      </p:sp>
      <p:sp>
        <p:nvSpPr>
          <p:cNvPr id="9" name="Slide Number Placeholder 6"/>
          <p:cNvSpPr>
            <a:spLocks noGrp="1"/>
          </p:cNvSpPr>
          <p:nvPr>
            <p:ph type="sldNum" sz="quarter" idx="12"/>
          </p:nvPr>
        </p:nvSpPr>
        <p:spPr>
          <a:xfrm>
            <a:off x="6858000" y="4705355"/>
            <a:ext cx="2133600" cy="274637"/>
          </a:xfrm>
          <a:prstGeom prst="rect">
            <a:avLst/>
          </a:prstGeom>
        </p:spPr>
        <p:txBody>
          <a:bodyPr/>
          <a:lstStyle>
            <a:lvl1pPr algn="r">
              <a:defRPr sz="1400"/>
            </a:lvl1pPr>
          </a:lstStyle>
          <a:p>
            <a:fld id="{CF21166E-D056-45CD-936B-BF19BC7089E0}"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67602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9"/>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44A314-A2F1-4CCE-B57C-90012A2487F6}" type="datetimeFigureOut">
              <a:rPr lang="en-US" smtClean="0">
                <a:solidFill>
                  <a:prstClr val="black">
                    <a:tint val="75000"/>
                  </a:prstClr>
                </a:solidFill>
                <a:latin typeface="Calibri"/>
              </a:rPr>
              <a:pPr/>
              <a:t>8/22/2024</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AC806CD-1987-4BA7-A971-613E291E8FD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8600" y="38415"/>
            <a:ext cx="2804160" cy="80963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62600" y="488680"/>
            <a:ext cx="3429000" cy="4445271"/>
          </a:xfrm>
          <a:prstGeom prst="rect">
            <a:avLst/>
          </a:prstGeom>
        </p:spPr>
      </p:pic>
      <p:pic>
        <p:nvPicPr>
          <p:cNvPr id="8" name="Picture 2" descr="http://www.queensu.ca/mc_administrator/sites/default/files/assets/pages/QueensLogo_colour.jpg"/>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7668344" y="51470"/>
            <a:ext cx="1253353" cy="953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951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4A314-A2F1-4CCE-B57C-90012A2487F6}" type="datetimeFigureOut">
              <a:rPr lang="en-US" smtClean="0">
                <a:solidFill>
                  <a:prstClr val="black">
                    <a:tint val="75000"/>
                  </a:prstClr>
                </a:solidFill>
                <a:latin typeface="Calibri"/>
              </a:rPr>
              <a:pPr/>
              <a:t>8/22/2024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4767269"/>
            <a:ext cx="2895600" cy="274637"/>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9AC806CD-1987-4BA7-A971-613E291E8FD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9421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3.jpeg"/><Relationship Id="rId2" Type="http://schemas.openxmlformats.org/officeDocument/2006/relationships/slideLayout" Target="../slideLayouts/slideLayout9.xml"/><Relationship Id="rId16"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image" Target="../media/image1.png"/><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7.jp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529829"/>
            <a:ext cx="8610600" cy="594123"/>
          </a:xfrm>
          <a:prstGeom prst="rect">
            <a:avLst/>
          </a:prstGeom>
        </p:spPr>
        <p:txBody>
          <a:bodyPr vert="horz" lIns="91440" tIns="45720" rIns="91440" bIns="45720" rtlCol="0" anchor="t">
            <a:normAutofit/>
          </a:bodyPr>
          <a:lstStyle/>
          <a:p>
            <a:r>
              <a:rPr lang="en-US" dirty="0"/>
              <a:t>Click to edit Master title style</a:t>
            </a:r>
            <a:endParaRPr lang="en-CA" dirty="0"/>
          </a:p>
        </p:txBody>
      </p:sp>
      <p:sp>
        <p:nvSpPr>
          <p:cNvPr id="3" name="Text Placeholder 2"/>
          <p:cNvSpPr>
            <a:spLocks noGrp="1"/>
          </p:cNvSpPr>
          <p:nvPr>
            <p:ph type="body" idx="1"/>
          </p:nvPr>
        </p:nvSpPr>
        <p:spPr>
          <a:xfrm>
            <a:off x="228600" y="1200150"/>
            <a:ext cx="8610600" cy="326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5" name="Picture 4"/>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148936" y="4463986"/>
            <a:ext cx="2209800" cy="679514"/>
          </a:xfrm>
          <a:prstGeom prst="rect">
            <a:avLst/>
          </a:prstGeom>
        </p:spPr>
      </p:pic>
      <p:sp>
        <p:nvSpPr>
          <p:cNvPr id="7" name="Date Placeholder 4"/>
          <p:cNvSpPr>
            <a:spLocks noGrp="1"/>
          </p:cNvSpPr>
          <p:nvPr>
            <p:ph type="dt" sz="half" idx="2"/>
          </p:nvPr>
        </p:nvSpPr>
        <p:spPr>
          <a:xfrm>
            <a:off x="3505200" y="4705355"/>
            <a:ext cx="2133600" cy="274637"/>
          </a:xfrm>
          <a:prstGeom prst="rect">
            <a:avLst/>
          </a:prstGeom>
        </p:spPr>
        <p:txBody>
          <a:bodyPr/>
          <a:lstStyle>
            <a:lvl1pPr algn="ctr">
              <a:defRPr sz="1400"/>
            </a:lvl1pPr>
          </a:lstStyle>
          <a:p>
            <a:fld id="{B9A75FE2-EE2F-4CBE-ADC0-C6AAD072FAD9}" type="datetimeFigureOut">
              <a:rPr lang="en-US" smtClean="0">
                <a:solidFill>
                  <a:prstClr val="black"/>
                </a:solidFill>
                <a:latin typeface="Calibri"/>
              </a:rPr>
              <a:pPr/>
              <a:t>8/22/2024</a:t>
            </a:fld>
            <a:endParaRPr lang="en-US">
              <a:solidFill>
                <a:prstClr val="black"/>
              </a:solidFill>
              <a:latin typeface="Calibri"/>
            </a:endParaRPr>
          </a:p>
        </p:txBody>
      </p:sp>
      <p:sp>
        <p:nvSpPr>
          <p:cNvPr id="8" name="Slide Number Placeholder 6"/>
          <p:cNvSpPr>
            <a:spLocks noGrp="1"/>
          </p:cNvSpPr>
          <p:nvPr>
            <p:ph type="sldNum" sz="quarter" idx="4"/>
          </p:nvPr>
        </p:nvSpPr>
        <p:spPr>
          <a:xfrm>
            <a:off x="6858000" y="4705355"/>
            <a:ext cx="2133600" cy="274637"/>
          </a:xfrm>
          <a:prstGeom prst="rect">
            <a:avLst/>
          </a:prstGeom>
        </p:spPr>
        <p:txBody>
          <a:bodyPr/>
          <a:lstStyle>
            <a:lvl1pPr algn="r">
              <a:defRPr sz="1400"/>
            </a:lvl1pPr>
          </a:lstStyle>
          <a:p>
            <a:fld id="{CF21166E-D056-45CD-936B-BF19BC7089E0}"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91860769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txStyles>
    <p:titleStyle>
      <a:lvl1pPr algn="ctr" defTabSz="914400" rtl="0" eaLnBrk="1" latinLnBrk="0" hangingPunct="1">
        <a:spcBef>
          <a:spcPct val="0"/>
        </a:spcBef>
        <a:buNone/>
        <a:defRPr sz="3200" b="1" kern="1200">
          <a:solidFill>
            <a:srgbClr val="519136"/>
          </a:solidFill>
          <a:latin typeface="+mj-lt"/>
          <a:ea typeface="+mj-ea"/>
          <a:cs typeface="+mj-cs"/>
        </a:defRPr>
      </a:lvl1pPr>
    </p:titleStyle>
    <p:bodyStyle>
      <a:lvl1pPr marL="342900" indent="-342900" algn="l" defTabSz="914400" rtl="0" eaLnBrk="1" latinLnBrk="0" hangingPunct="1">
        <a:spcBef>
          <a:spcPct val="20000"/>
        </a:spcBef>
        <a:buClr>
          <a:srgbClr val="519136"/>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5191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5191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FFFF00"/>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rgbClr val="FFFF00"/>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6"/>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886200" y="4781556"/>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944A314-A2F1-4CCE-B57C-90012A2487F6}" type="datetimeFigureOut">
              <a:rPr lang="en-US" smtClean="0">
                <a:solidFill>
                  <a:prstClr val="black">
                    <a:tint val="75000"/>
                  </a:prstClr>
                </a:solidFill>
                <a:latin typeface="Calibri"/>
              </a:rPr>
              <a:pPr/>
              <a:t>8/22/2024</a:t>
            </a:fld>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9"/>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AC806CD-1987-4BA7-A971-613E291E8FD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8" name="Picture 7"/>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148936" y="4463986"/>
            <a:ext cx="2209800" cy="679514"/>
          </a:xfrm>
          <a:prstGeom prst="rect">
            <a:avLst/>
          </a:prstGeom>
        </p:spPr>
      </p:pic>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15001" y="698230"/>
            <a:ext cx="3326136" cy="4311920"/>
          </a:xfrm>
          <a:prstGeom prst="rect">
            <a:avLst/>
          </a:prstGeom>
        </p:spPr>
      </p:pic>
      <p:pic>
        <p:nvPicPr>
          <p:cNvPr id="10" name="Picture 2" descr="http://www.queensu.ca/mc_administrator/sites/default/files/assets/pages/QueensLogo_colour.jpg"/>
          <p:cNvPicPr>
            <a:picLocks noChangeAspect="1" noChangeArrowheads="1"/>
          </p:cNvPicPr>
          <p:nvPr userDrawn="1"/>
        </p:nvPicPr>
        <p:blipFill>
          <a:blip r:embed="rId17" cstate="screen">
            <a:extLst>
              <a:ext uri="{28A0092B-C50C-407E-A947-70E740481C1C}">
                <a14:useLocalDpi xmlns:a14="http://schemas.microsoft.com/office/drawing/2010/main" val="0"/>
              </a:ext>
            </a:extLst>
          </a:blip>
          <a:srcRect/>
          <a:stretch>
            <a:fillRect/>
          </a:stretch>
        </p:blipFill>
        <p:spPr bwMode="auto">
          <a:xfrm>
            <a:off x="7668344" y="51470"/>
            <a:ext cx="1253353" cy="953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2133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ctr" defTabSz="914400" rtl="0" eaLnBrk="1" latinLnBrk="0" hangingPunct="1">
        <a:spcBef>
          <a:spcPct val="0"/>
        </a:spcBef>
        <a:buNone/>
        <a:defRPr sz="3200" b="1" kern="1200">
          <a:solidFill>
            <a:srgbClr val="519136"/>
          </a:solidFill>
          <a:latin typeface="+mj-lt"/>
          <a:ea typeface="+mj-ea"/>
          <a:cs typeface="+mj-cs"/>
        </a:defRPr>
      </a:lvl1pPr>
    </p:titleStyle>
    <p:bodyStyle>
      <a:lvl1pPr marL="342900" indent="-342900" algn="l" defTabSz="914400" rtl="0" eaLnBrk="1" latinLnBrk="0" hangingPunct="1">
        <a:spcBef>
          <a:spcPct val="20000"/>
        </a:spcBef>
        <a:buClr>
          <a:srgbClr val="519136"/>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519136"/>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519136"/>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rgbClr val="519136"/>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rgbClr val="51913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528" y="274320"/>
            <a:ext cx="8496944" cy="411480"/>
          </a:xfrm>
          <a:prstGeom prst="rect">
            <a:avLst/>
          </a:prstGeom>
        </p:spPr>
        <p:txBody>
          <a:bodyPr vert="horz" lIns="91440" tIns="45720" rIns="91440" bIns="45720" rtlCol="0" anchor="ctr">
            <a:noAutofit/>
          </a:bodyPr>
          <a:lstStyle/>
          <a:p>
            <a:r>
              <a:rPr lang="en-US" dirty="0"/>
              <a:t>Click to Edit Title</a:t>
            </a:r>
          </a:p>
        </p:txBody>
      </p:sp>
      <p:sp>
        <p:nvSpPr>
          <p:cNvPr id="3" name="Text Placeholder 2"/>
          <p:cNvSpPr>
            <a:spLocks noGrp="1"/>
          </p:cNvSpPr>
          <p:nvPr>
            <p:ph type="body" idx="1"/>
          </p:nvPr>
        </p:nvSpPr>
        <p:spPr>
          <a:xfrm>
            <a:off x="323528" y="825471"/>
            <a:ext cx="8496944" cy="39065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401038" y="4628117"/>
            <a:ext cx="502920" cy="37719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CF21166E-D056-45CD-936B-BF19BC7089E0}" type="slidenum">
              <a:rPr lang="en-US" smtClean="0">
                <a:solidFill>
                  <a:prstClr val="black"/>
                </a:solidFill>
                <a:latin typeface="Calibri"/>
              </a:rPr>
              <a:pPr/>
              <a:t>‹#›</a:t>
            </a:fld>
            <a:endParaRPr lang="en-US">
              <a:solidFill>
                <a:prstClr val="black"/>
              </a:solidFill>
              <a:latin typeface="Calibri"/>
            </a:endParaRPr>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672" r:id="rId11"/>
    <p:sldLayoutId id="2147483675" r:id="rId12"/>
    <p:sldLayoutId id="2147483677" r:id="rId13"/>
    <p:sldLayoutId id="2147483678" r:id="rId14"/>
    <p:sldLayoutId id="2147483679" r:id="rId15"/>
    <p:sldLayoutId id="2147483661" r:id="rId16"/>
    <p:sldLayoutId id="2147483662" r:id="rId17"/>
    <p:sldLayoutId id="2147483731" r:id="rId18"/>
    <p:sldLayoutId id="2147483743" r:id="rId19"/>
    <p:sldLayoutId id="2147483744" r:id="rId20"/>
    <p:sldLayoutId id="2147483914" r:id="rId21"/>
    <p:sldLayoutId id="2147483915" r:id="rId22"/>
  </p:sldLayoutIdLst>
  <p:txStyles>
    <p:titleStyle>
      <a:lvl1pPr algn="ctr" defTabSz="914400" rtl="0" eaLnBrk="1" latinLnBrk="0" hangingPunct="1">
        <a:spcBef>
          <a:spcPct val="0"/>
        </a:spcBef>
        <a:buNone/>
        <a:defRPr sz="3200" strike="noStrike" kern="1200" cap="none" baseline="0">
          <a:solidFill>
            <a:srgbClr val="519136"/>
          </a:solidFill>
          <a:latin typeface="Calibri" panose="020F0502020204030204" pitchFamily="34" charset="0"/>
          <a:ea typeface="+mj-ea"/>
          <a:cs typeface="+mj-cs"/>
        </a:defRPr>
      </a:lvl1pPr>
    </p:titleStyle>
    <p:bodyStyle>
      <a:lvl1pPr marL="227013" indent="-227013" algn="l" defTabSz="914400" rtl="0" eaLnBrk="1" latinLnBrk="0" hangingPunct="1">
        <a:spcBef>
          <a:spcPts val="800"/>
        </a:spcBef>
        <a:buFont typeface="Arial" panose="020B0604020202020204" pitchFamily="34" charset="0"/>
        <a:buChar char="•"/>
        <a:defRPr sz="2800" b="0" kern="1200">
          <a:solidFill>
            <a:schemeClr val="tx1"/>
          </a:solidFill>
          <a:latin typeface="Calibri" panose="020F0502020204030204" pitchFamily="34" charset="0"/>
          <a:ea typeface="+mn-ea"/>
          <a:cs typeface="+mn-cs"/>
        </a:defRPr>
      </a:lvl1pPr>
      <a:lvl2pPr marL="461963" indent="-234950" algn="l" defTabSz="914400" rtl="0" eaLnBrk="1" latinLnBrk="0" hangingPunct="1">
        <a:spcBef>
          <a:spcPts val="300"/>
        </a:spcBef>
        <a:buClr>
          <a:srgbClr val="519136"/>
        </a:buClr>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687388" indent="-225425" algn="l" defTabSz="914400" rtl="0" eaLnBrk="1" latinLnBrk="0" hangingPunct="1">
        <a:spcBef>
          <a:spcPts val="300"/>
        </a:spcBef>
        <a:buClr>
          <a:srgbClr val="519136"/>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914400" indent="-227013" algn="l" defTabSz="914400" rtl="0" eaLnBrk="1" latinLnBrk="0" hangingPunct="1">
        <a:spcBef>
          <a:spcPts val="300"/>
        </a:spcBef>
        <a:buClr>
          <a:srgbClr val="519136"/>
        </a:buClr>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1141413" indent="-227013" algn="l" defTabSz="914400" rtl="0" eaLnBrk="1" latinLnBrk="0" hangingPunct="1">
        <a:spcBef>
          <a:spcPts val="300"/>
        </a:spcBef>
        <a:buClr>
          <a:srgbClr val="519136"/>
        </a:buClr>
        <a:buFont typeface="Arial" panose="020B0604020202020204" pitchFamily="34" charset="0"/>
        <a:buChar char="•"/>
        <a:defRPr sz="1600" kern="1200">
          <a:solidFill>
            <a:schemeClr val="tx1"/>
          </a:solidFill>
          <a:latin typeface="Calibri" panose="020F0502020204030204" pitchFamily="34" charset="0"/>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6" Type="http://schemas.openxmlformats.org/officeDocument/2006/relationships/hyperlink" Target="https://trialsjournal.biomedcentral.com/articles/10.1186/s13063-020-04334-x#ref-CR23" TargetMode="External"/><Relationship Id="rId21" Type="http://schemas.openxmlformats.org/officeDocument/2006/relationships/hyperlink" Target="https://trialsjournal.biomedcentral.com/articles/10.1186/s13063-020-04334-x#ref-CR52" TargetMode="External"/><Relationship Id="rId42" Type="http://schemas.openxmlformats.org/officeDocument/2006/relationships/hyperlink" Target="https://trialsjournal.biomedcentral.com/articles/10.1186/s13063-020-04334-x/tables/3#ref-CR71" TargetMode="External"/><Relationship Id="rId47" Type="http://schemas.openxmlformats.org/officeDocument/2006/relationships/hyperlink" Target="https://trialsjournal.biomedcentral.com/articles/10.1186/s13063-020-04334-x#ref-CR76" TargetMode="External"/><Relationship Id="rId63" Type="http://schemas.openxmlformats.org/officeDocument/2006/relationships/hyperlink" Target="https://trialsjournal.biomedcentral.com/articles/10.1186/s13063-020-04334-x#ref-CR58" TargetMode="External"/><Relationship Id="rId68" Type="http://schemas.openxmlformats.org/officeDocument/2006/relationships/hyperlink" Target="https://trialsjournal.biomedcentral.com/articles/10.1186/s13063-020-04334-x/tables/3#ref-CR93" TargetMode="External"/><Relationship Id="rId16" Type="http://schemas.openxmlformats.org/officeDocument/2006/relationships/hyperlink" Target="https://trialsjournal.biomedcentral.com/articles/10.1186/s13063-020-04334-x#ref-CR47" TargetMode="External"/><Relationship Id="rId11" Type="http://schemas.openxmlformats.org/officeDocument/2006/relationships/hyperlink" Target="https://trialsjournal.biomedcentral.com/articles/10.1186/s13063-020-04334-x/tables/3#ref-CR42" TargetMode="External"/><Relationship Id="rId24" Type="http://schemas.openxmlformats.org/officeDocument/2006/relationships/hyperlink" Target="https://trialsjournal.biomedcentral.com/articles/10.1186/s13063-020-04334-x#ref-CR55" TargetMode="External"/><Relationship Id="rId32" Type="http://schemas.openxmlformats.org/officeDocument/2006/relationships/hyperlink" Target="https://trialsjournal.biomedcentral.com/articles/10.1186/s13063-020-04334-x/tables/3#ref-CR62" TargetMode="External"/><Relationship Id="rId37" Type="http://schemas.openxmlformats.org/officeDocument/2006/relationships/hyperlink" Target="https://trialsjournal.biomedcentral.com/articles/10.1186/s13063-020-04334-x#ref-CR67" TargetMode="External"/><Relationship Id="rId40" Type="http://schemas.openxmlformats.org/officeDocument/2006/relationships/hyperlink" Target="https://trialsjournal.biomedcentral.com/articles/10.1186/s13063-020-04334-x/tables/3#ref-CR69" TargetMode="External"/><Relationship Id="rId45" Type="http://schemas.openxmlformats.org/officeDocument/2006/relationships/hyperlink" Target="https://trialsjournal.biomedcentral.com/articles/10.1186/s13063-020-04334-x/tables/3#ref-CR74" TargetMode="External"/><Relationship Id="rId53" Type="http://schemas.openxmlformats.org/officeDocument/2006/relationships/hyperlink" Target="https://trialsjournal.biomedcentral.com/articles/10.1186/s13063-020-04334-x/tables/3#ref-CR81" TargetMode="External"/><Relationship Id="rId58" Type="http://schemas.openxmlformats.org/officeDocument/2006/relationships/hyperlink" Target="https://trialsjournal.biomedcentral.com/articles/10.1186/s13063-020-04334-x/tables/3#ref-CR86" TargetMode="External"/><Relationship Id="rId66" Type="http://schemas.openxmlformats.org/officeDocument/2006/relationships/hyperlink" Target="https://trialsjournal.biomedcentral.com/articles/10.1186/s13063-020-04334-x#ref-CR92" TargetMode="External"/><Relationship Id="rId74" Type="http://schemas.openxmlformats.org/officeDocument/2006/relationships/hyperlink" Target="https://trialsjournal.biomedcentral.com/articles/10.1186/s13063-020-04334-x#ref-CR99" TargetMode="External"/><Relationship Id="rId79" Type="http://schemas.openxmlformats.org/officeDocument/2006/relationships/hyperlink" Target="https://trialsjournal.biomedcentral.com/articles/10.1186/s13063-020-04334-x#ref-CR102" TargetMode="External"/><Relationship Id="rId5" Type="http://schemas.openxmlformats.org/officeDocument/2006/relationships/hyperlink" Target="https://trialsjournal.biomedcentral.com/articles/10.1186/s13063-020-04334-x#ref-CR36" TargetMode="External"/><Relationship Id="rId61" Type="http://schemas.openxmlformats.org/officeDocument/2006/relationships/hyperlink" Target="https://trialsjournal.biomedcentral.com/articles/10.1186/s13063-020-04334-x#ref-CR78" TargetMode="External"/><Relationship Id="rId19" Type="http://schemas.openxmlformats.org/officeDocument/2006/relationships/hyperlink" Target="https://trialsjournal.biomedcentral.com/articles/10.1186/s13063-020-04334-x/tables/3#ref-CR50" TargetMode="External"/><Relationship Id="rId14" Type="http://schemas.openxmlformats.org/officeDocument/2006/relationships/hyperlink" Target="https://trialsjournal.biomedcentral.com/articles/10.1186/s13063-020-04334-x#ref-CR45" TargetMode="External"/><Relationship Id="rId22" Type="http://schemas.openxmlformats.org/officeDocument/2006/relationships/hyperlink" Target="https://trialsjournal.biomedcentral.com/articles/10.1186/s13063-020-04334-x/tables/3#ref-CR53" TargetMode="External"/><Relationship Id="rId27" Type="http://schemas.openxmlformats.org/officeDocument/2006/relationships/hyperlink" Target="https://trialsjournal.biomedcentral.com/articles/10.1186/s13063-020-04334-x/tables/3#ref-CR57" TargetMode="External"/><Relationship Id="rId30" Type="http://schemas.openxmlformats.org/officeDocument/2006/relationships/hyperlink" Target="https://trialsjournal.biomedcentral.com/articles/10.1186/s13063-020-04334-x/tables/3#ref-CR60" TargetMode="External"/><Relationship Id="rId35" Type="http://schemas.openxmlformats.org/officeDocument/2006/relationships/hyperlink" Target="https://trialsjournal.biomedcentral.com/articles/10.1186/s13063-020-04334-x/tables/3#ref-CR65" TargetMode="External"/><Relationship Id="rId43" Type="http://schemas.openxmlformats.org/officeDocument/2006/relationships/hyperlink" Target="https://trialsjournal.biomedcentral.com/articles/10.1186/s13063-020-04334-x/tables/3#ref-CR72" TargetMode="External"/><Relationship Id="rId48" Type="http://schemas.openxmlformats.org/officeDocument/2006/relationships/hyperlink" Target="https://trialsjournal.biomedcentral.com/articles/10.1186/s13063-020-04334-x#ref-CR65" TargetMode="External"/><Relationship Id="rId56" Type="http://schemas.openxmlformats.org/officeDocument/2006/relationships/hyperlink" Target="https://trialsjournal.biomedcentral.com/articles/10.1186/s13063-020-04334-x/tables/3#ref-CR84" TargetMode="External"/><Relationship Id="rId64" Type="http://schemas.openxmlformats.org/officeDocument/2006/relationships/hyperlink" Target="https://trialsjournal.biomedcentral.com/articles/10.1186/s13063-020-04334-x#ref-CR90" TargetMode="External"/><Relationship Id="rId69" Type="http://schemas.openxmlformats.org/officeDocument/2006/relationships/hyperlink" Target="https://trialsjournal.biomedcentral.com/articles/10.1186/s13063-020-04334-x/tables/3#ref-CR94" TargetMode="External"/><Relationship Id="rId77" Type="http://schemas.openxmlformats.org/officeDocument/2006/relationships/hyperlink" Target="https://trialsjournal.biomedcentral.com/articles/10.1186/s13063-020-04334-x#ref-CR101" TargetMode="External"/><Relationship Id="rId8" Type="http://schemas.openxmlformats.org/officeDocument/2006/relationships/hyperlink" Target="https://trialsjournal.biomedcentral.com/articles/10.1186/s13063-020-04334-x/tables/3#ref-CR39" TargetMode="External"/><Relationship Id="rId51" Type="http://schemas.openxmlformats.org/officeDocument/2006/relationships/hyperlink" Target="https://trialsjournal.biomedcentral.com/articles/10.1186/s13063-020-04334-x#ref-CR79" TargetMode="External"/><Relationship Id="rId72" Type="http://schemas.openxmlformats.org/officeDocument/2006/relationships/hyperlink" Target="https://trialsjournal.biomedcentral.com/articles/10.1186/s13063-020-04334-x/tables/3#ref-CR97" TargetMode="External"/><Relationship Id="rId3" Type="http://schemas.openxmlformats.org/officeDocument/2006/relationships/hyperlink" Target="https://trialsjournal.biomedcentral.com/articles/10.1186/s13063-020-04334-x/tables/3#ref-CR34" TargetMode="External"/><Relationship Id="rId12" Type="http://schemas.openxmlformats.org/officeDocument/2006/relationships/hyperlink" Target="https://trialsjournal.biomedcentral.com/articles/10.1186/s13063-020-04334-x/tables/3#ref-CR43" TargetMode="External"/><Relationship Id="rId17" Type="http://schemas.openxmlformats.org/officeDocument/2006/relationships/hyperlink" Target="https://trialsjournal.biomedcentral.com/articles/10.1186/s13063-020-04334-x#ref-CR48" TargetMode="External"/><Relationship Id="rId25" Type="http://schemas.openxmlformats.org/officeDocument/2006/relationships/hyperlink" Target="https://trialsjournal.biomedcentral.com/articles/10.1186/s13063-020-04334-x#ref-CR56" TargetMode="External"/><Relationship Id="rId33" Type="http://schemas.openxmlformats.org/officeDocument/2006/relationships/hyperlink" Target="https://trialsjournal.biomedcentral.com/articles/10.1186/s13063-020-04334-x/tables/3#ref-CR63" TargetMode="External"/><Relationship Id="rId38" Type="http://schemas.openxmlformats.org/officeDocument/2006/relationships/hyperlink" Target="https://trialsjournal.biomedcentral.com/articles/10.1186/s13063-020-04334-x#ref-CR68" TargetMode="External"/><Relationship Id="rId46" Type="http://schemas.openxmlformats.org/officeDocument/2006/relationships/hyperlink" Target="https://trialsjournal.biomedcentral.com/articles/10.1186/s13063-020-04334-x/tables/3#ref-CR75" TargetMode="External"/><Relationship Id="rId59" Type="http://schemas.openxmlformats.org/officeDocument/2006/relationships/hyperlink" Target="https://trialsjournal.biomedcentral.com/articles/10.1186/s13063-020-04334-x/tables/3#ref-CR87" TargetMode="External"/><Relationship Id="rId67" Type="http://schemas.openxmlformats.org/officeDocument/2006/relationships/hyperlink" Target="https://trialsjournal.biomedcentral.com/articles/10.1186/s13063-020-04334-x#ref-CR24" TargetMode="External"/><Relationship Id="rId20" Type="http://schemas.openxmlformats.org/officeDocument/2006/relationships/hyperlink" Target="https://trialsjournal.biomedcentral.com/articles/10.1186/s13063-020-04334-x/tables/3#ref-CR51" TargetMode="External"/><Relationship Id="rId41" Type="http://schemas.openxmlformats.org/officeDocument/2006/relationships/hyperlink" Target="https://trialsjournal.biomedcentral.com/articles/10.1186/s13063-020-04334-x/tables/3#ref-CR70" TargetMode="External"/><Relationship Id="rId54" Type="http://schemas.openxmlformats.org/officeDocument/2006/relationships/hyperlink" Target="https://trialsjournal.biomedcentral.com/articles/10.1186/s13063-020-04334-x/tables/3#ref-CR82" TargetMode="External"/><Relationship Id="rId62" Type="http://schemas.openxmlformats.org/officeDocument/2006/relationships/hyperlink" Target="https://trialsjournal.biomedcentral.com/articles/10.1186/s13063-020-04334-x#ref-CR89" TargetMode="External"/><Relationship Id="rId70" Type="http://schemas.openxmlformats.org/officeDocument/2006/relationships/hyperlink" Target="https://trialsjournal.biomedcentral.com/articles/10.1186/s13063-020-04334-x/tables/3#ref-CR95" TargetMode="External"/><Relationship Id="rId75" Type="http://schemas.openxmlformats.org/officeDocument/2006/relationships/hyperlink" Target="https://trialsjournal.biomedcentral.com/articles/10.1186/s13063-020-04334-x#ref-CR77" TargetMode="External"/><Relationship Id="rId1" Type="http://schemas.openxmlformats.org/officeDocument/2006/relationships/slideLayout" Target="../slideLayouts/slideLayout22.xml"/><Relationship Id="rId6" Type="http://schemas.openxmlformats.org/officeDocument/2006/relationships/hyperlink" Target="https://trialsjournal.biomedcentral.com/articles/10.1186/s13063-020-04334-x/tables/3#ref-CR37" TargetMode="External"/><Relationship Id="rId15" Type="http://schemas.openxmlformats.org/officeDocument/2006/relationships/hyperlink" Target="https://trialsjournal.biomedcentral.com/articles/10.1186/s13063-020-04334-x#ref-CR46" TargetMode="External"/><Relationship Id="rId23" Type="http://schemas.openxmlformats.org/officeDocument/2006/relationships/hyperlink" Target="https://trialsjournal.biomedcentral.com/articles/10.1186/s13063-020-04334-x/tables/3#ref-CR54" TargetMode="External"/><Relationship Id="rId28" Type="http://schemas.openxmlformats.org/officeDocument/2006/relationships/hyperlink" Target="https://trialsjournal.biomedcentral.com/articles/10.1186/s13063-020-04334-x/tables/3#ref-CR58" TargetMode="External"/><Relationship Id="rId36" Type="http://schemas.openxmlformats.org/officeDocument/2006/relationships/hyperlink" Target="https://trialsjournal.biomedcentral.com/articles/10.1186/s13063-020-04334-x#ref-CR66" TargetMode="External"/><Relationship Id="rId49" Type="http://schemas.openxmlformats.org/officeDocument/2006/relationships/hyperlink" Target="https://trialsjournal.biomedcentral.com/articles/10.1186/s13063-020-04334-x/tables/3#ref-CR77" TargetMode="External"/><Relationship Id="rId57" Type="http://schemas.openxmlformats.org/officeDocument/2006/relationships/hyperlink" Target="https://trialsjournal.biomedcentral.com/articles/10.1186/s13063-020-04334-x/tables/3#ref-CR85" TargetMode="External"/><Relationship Id="rId10" Type="http://schemas.openxmlformats.org/officeDocument/2006/relationships/hyperlink" Target="https://trialsjournal.biomedcentral.com/articles/10.1186/s13063-020-04334-x/tables/3#ref-CR41" TargetMode="External"/><Relationship Id="rId31" Type="http://schemas.openxmlformats.org/officeDocument/2006/relationships/hyperlink" Target="https://trialsjournal.biomedcentral.com/articles/10.1186/s13063-020-04334-x/tables/3#ref-CR61" TargetMode="External"/><Relationship Id="rId44" Type="http://schemas.openxmlformats.org/officeDocument/2006/relationships/hyperlink" Target="https://trialsjournal.biomedcentral.com/articles/10.1186/s13063-020-04334-x#ref-CR73" TargetMode="External"/><Relationship Id="rId52" Type="http://schemas.openxmlformats.org/officeDocument/2006/relationships/hyperlink" Target="https://trialsjournal.biomedcentral.com/articles/10.1186/s13063-020-04334-x/tables/3#ref-CR80" TargetMode="External"/><Relationship Id="rId60" Type="http://schemas.openxmlformats.org/officeDocument/2006/relationships/hyperlink" Target="https://trialsjournal.biomedcentral.com/articles/10.1186/s13063-020-04334-x#ref-CR88" TargetMode="External"/><Relationship Id="rId65" Type="http://schemas.openxmlformats.org/officeDocument/2006/relationships/hyperlink" Target="https://trialsjournal.biomedcentral.com/articles/10.1186/s13063-020-04334-x#ref-CR91" TargetMode="External"/><Relationship Id="rId73" Type="http://schemas.openxmlformats.org/officeDocument/2006/relationships/hyperlink" Target="https://trialsjournal.biomedcentral.com/articles/10.1186/s13063-020-04334-x#ref-CR98" TargetMode="External"/><Relationship Id="rId78" Type="http://schemas.openxmlformats.org/officeDocument/2006/relationships/hyperlink" Target="https://trialsjournal.biomedcentral.com/articles/10.1186/s13063-020-04334-x#ref-CR19" TargetMode="External"/><Relationship Id="rId4" Type="http://schemas.openxmlformats.org/officeDocument/2006/relationships/hyperlink" Target="https://trialsjournal.biomedcentral.com/articles/10.1186/s13063-020-04334-x/tables/3#ref-CR35" TargetMode="External"/><Relationship Id="rId9" Type="http://schemas.openxmlformats.org/officeDocument/2006/relationships/hyperlink" Target="https://trialsjournal.biomedcentral.com/articles/10.1186/s13063-020-04334-x/tables/3#ref-CR40" TargetMode="External"/><Relationship Id="rId13" Type="http://schemas.openxmlformats.org/officeDocument/2006/relationships/hyperlink" Target="https://trialsjournal.biomedcentral.com/articles/10.1186/s13063-020-04334-x#ref-CR44" TargetMode="External"/><Relationship Id="rId18" Type="http://schemas.openxmlformats.org/officeDocument/2006/relationships/hyperlink" Target="https://trialsjournal.biomedcentral.com/articles/10.1186/s13063-020-04334-x#ref-CR49" TargetMode="External"/><Relationship Id="rId39" Type="http://schemas.openxmlformats.org/officeDocument/2006/relationships/hyperlink" Target="https://trialsjournal.biomedcentral.com/articles/10.1186/s13063-020-04334-x/tables/3#ref-CR68" TargetMode="External"/><Relationship Id="rId34" Type="http://schemas.openxmlformats.org/officeDocument/2006/relationships/hyperlink" Target="https://trialsjournal.biomedcentral.com/articles/10.1186/s13063-020-04334-x/tables/3#ref-CR64" TargetMode="External"/><Relationship Id="rId50" Type="http://schemas.openxmlformats.org/officeDocument/2006/relationships/hyperlink" Target="https://trialsjournal.biomedcentral.com/articles/10.1186/s13063-020-04334-x/tables/3#ref-CR78" TargetMode="External"/><Relationship Id="rId55" Type="http://schemas.openxmlformats.org/officeDocument/2006/relationships/hyperlink" Target="https://trialsjournal.biomedcentral.com/articles/10.1186/s13063-020-04334-x#ref-CR83" TargetMode="External"/><Relationship Id="rId76" Type="http://schemas.openxmlformats.org/officeDocument/2006/relationships/hyperlink" Target="https://trialsjournal.biomedcentral.com/articles/10.1186/s13063-020-04334-x#ref-CR100" TargetMode="External"/><Relationship Id="rId7" Type="http://schemas.openxmlformats.org/officeDocument/2006/relationships/hyperlink" Target="https://trialsjournal.biomedcentral.com/articles/10.1186/s13063-020-04334-x/tables/3#ref-CR38" TargetMode="External"/><Relationship Id="rId71" Type="http://schemas.openxmlformats.org/officeDocument/2006/relationships/hyperlink" Target="https://trialsjournal.biomedcentral.com/articles/10.1186/s13063-020-04334-x/tables/3#ref-CR96" TargetMode="External"/><Relationship Id="rId2" Type="http://schemas.openxmlformats.org/officeDocument/2006/relationships/notesSlide" Target="../notesSlides/notesSlide13.xml"/><Relationship Id="rId29" Type="http://schemas.openxmlformats.org/officeDocument/2006/relationships/hyperlink" Target="https://trialsjournal.biomedcentral.com/articles/10.1186/s13063-020-04334-x/tables/3#ref-CR5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hyperlink" Target="https://doi.org/10.1016/j.jclinepi.2020.04.02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6.xml"/><Relationship Id="rId5" Type="http://schemas.openxmlformats.org/officeDocument/2006/relationships/slideLayout" Target="../slideLayouts/slideLayout22.xml"/><Relationship Id="rId4" Type="http://schemas.openxmlformats.org/officeDocument/2006/relationships/tags" Target="../tags/tag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hyperlink" Target="https://doi.org/10.1186/s13063-019-3216-8" TargetMode="External"/><Relationship Id="rId3" Type="http://schemas.openxmlformats.org/officeDocument/2006/relationships/hyperlink" Target="http://dx.doi.org/10.1038/s41573-019-0034-3" TargetMode="External"/><Relationship Id="rId7" Type="http://schemas.openxmlformats.org/officeDocument/2006/relationships/hyperlink" Target="http://dx.doi.org/10.1177/1740774514531352" TargetMode="External"/><Relationship Id="rId2" Type="http://schemas.openxmlformats.org/officeDocument/2006/relationships/notesSlide" Target="../notesSlides/notesSlide29.xml"/><Relationship Id="rId1" Type="http://schemas.openxmlformats.org/officeDocument/2006/relationships/slideLayout" Target="../slideLayouts/slideLayout22.xml"/><Relationship Id="rId6" Type="http://schemas.openxmlformats.org/officeDocument/2006/relationships/hyperlink" Target="http://dx.doi.org/10.1186/s13063-019-3664-1" TargetMode="External"/><Relationship Id="rId11" Type="http://schemas.openxmlformats.org/officeDocument/2006/relationships/hyperlink" Target="http://dx.doi.org/10.1056/NEJMra1510062" TargetMode="External"/><Relationship Id="rId5" Type="http://schemas.openxmlformats.org/officeDocument/2006/relationships/hyperlink" Target="https://www.fda.gov/media/120721/download" TargetMode="External"/><Relationship Id="rId10" Type="http://schemas.openxmlformats.org/officeDocument/2006/relationships/hyperlink" Target="http://dx.doi.org/10.1093/annonc/mdy072" TargetMode="External"/><Relationship Id="rId4" Type="http://schemas.openxmlformats.org/officeDocument/2006/relationships/hyperlink" Target="http://dx.doi.org/10.1038/clpt.2009.68" TargetMode="External"/><Relationship Id="rId9" Type="http://schemas.openxmlformats.org/officeDocument/2006/relationships/hyperlink" Target="http://dx.doi.org/10.1186/1745-6215-13-168"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doi.org/10.12793%2Ftcp.2023.31.e21"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hyperlink" Target="https://www.ncbi.nlm.nih.gov/pmc/articles/PMC10772057/" TargetMode="External"/><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83568" y="1059582"/>
            <a:ext cx="7776864" cy="1764196"/>
          </a:xfrm>
        </p:spPr>
        <p:txBody>
          <a:bodyPr>
            <a:normAutofit/>
          </a:bodyPr>
          <a:lstStyle/>
          <a:p>
            <a:pPr marL="0" indent="0">
              <a:spcBef>
                <a:spcPts val="0"/>
              </a:spcBef>
              <a:buNone/>
            </a:pPr>
            <a:r>
              <a:rPr lang="en-US" sz="2800" dirty="0"/>
              <a:t>Workshop 6 &amp; 10</a:t>
            </a:r>
          </a:p>
          <a:p>
            <a:pPr marL="0" indent="0">
              <a:spcBef>
                <a:spcPts val="0"/>
              </a:spcBef>
              <a:buNone/>
            </a:pPr>
            <a:r>
              <a:rPr lang="en-US" sz="2800" dirty="0"/>
              <a:t>Platform Trials/Response Adaptive Trials: </a:t>
            </a:r>
          </a:p>
          <a:p>
            <a:pPr marL="0" indent="0">
              <a:spcBef>
                <a:spcPts val="0"/>
              </a:spcBef>
              <a:buNone/>
            </a:pPr>
            <a:r>
              <a:rPr lang="en-US" sz="2800" dirty="0"/>
              <a:t>Overview of Design Elements</a:t>
            </a:r>
            <a:endParaRPr lang="en-CA" sz="2800" dirty="0"/>
          </a:p>
        </p:txBody>
      </p:sp>
      <p:sp>
        <p:nvSpPr>
          <p:cNvPr id="9" name="Text Placeholder 8"/>
          <p:cNvSpPr>
            <a:spLocks noGrp="1"/>
          </p:cNvSpPr>
          <p:nvPr>
            <p:ph type="body" sz="quarter" idx="14"/>
          </p:nvPr>
        </p:nvSpPr>
        <p:spPr>
          <a:xfrm>
            <a:off x="683568" y="2517744"/>
            <a:ext cx="7776864" cy="828092"/>
          </a:xfrm>
        </p:spPr>
        <p:txBody>
          <a:bodyPr>
            <a:normAutofit/>
          </a:bodyPr>
          <a:lstStyle/>
          <a:p>
            <a:pPr marL="0" indent="0">
              <a:buNone/>
            </a:pPr>
            <a:r>
              <a:rPr lang="en-US" dirty="0"/>
              <a:t>2024 New Investigators Clinical Trial Course</a:t>
            </a:r>
          </a:p>
        </p:txBody>
      </p:sp>
      <p:sp>
        <p:nvSpPr>
          <p:cNvPr id="4" name="Text Placeholder 3"/>
          <p:cNvSpPr>
            <a:spLocks noGrp="1"/>
          </p:cNvSpPr>
          <p:nvPr>
            <p:ph type="body" sz="quarter" idx="15"/>
          </p:nvPr>
        </p:nvSpPr>
        <p:spPr>
          <a:xfrm>
            <a:off x="683568" y="3614339"/>
            <a:ext cx="7776864" cy="810090"/>
          </a:xfrm>
        </p:spPr>
        <p:txBody>
          <a:bodyPr>
            <a:noAutofit/>
          </a:bodyPr>
          <a:lstStyle/>
          <a:p>
            <a:pPr marL="0" indent="0">
              <a:buNone/>
            </a:pPr>
            <a:r>
              <a:rPr lang="en-CA" sz="1600" dirty="0"/>
              <a:t>Laura Pearce, MS, </a:t>
            </a:r>
            <a:r>
              <a:rPr lang="en-CA" sz="1600" dirty="0" err="1"/>
              <a:t>BScH</a:t>
            </a:r>
            <a:endParaRPr lang="en-CA" sz="1600" dirty="0"/>
          </a:p>
          <a:p>
            <a:pPr marL="0" indent="0">
              <a:buNone/>
            </a:pPr>
            <a:r>
              <a:rPr lang="en-CA" sz="1600" dirty="0"/>
              <a:t>Executive Director, Cell Therapies</a:t>
            </a:r>
          </a:p>
          <a:p>
            <a:pPr marL="0" indent="0">
              <a:buNone/>
            </a:pPr>
            <a:r>
              <a:rPr lang="en-CA" sz="1600" dirty="0"/>
              <a:t>Senior Investigator, Investigational New Drug Program, CCTG</a:t>
            </a:r>
          </a:p>
        </p:txBody>
      </p:sp>
      <p:sp>
        <p:nvSpPr>
          <p:cNvPr id="5" name="Text Placeholder 1"/>
          <p:cNvSpPr txBox="1">
            <a:spLocks/>
          </p:cNvSpPr>
          <p:nvPr/>
        </p:nvSpPr>
        <p:spPr>
          <a:xfrm>
            <a:off x="1187624" y="1707654"/>
            <a:ext cx="7776864" cy="1062118"/>
          </a:xfrm>
          <a:prstGeom prst="rect">
            <a:avLst/>
          </a:prstGeom>
        </p:spPr>
        <p:txBody>
          <a:bodyPr vert="horz" lIns="91440" tIns="45720" rIns="91440" bIns="45720" rtlCol="0">
            <a:normAutofit/>
          </a:bodyPr>
          <a:lstStyle>
            <a:lvl1pPr marL="342900" indent="-342900" algn="ctr" defTabSz="914400" rtl="0" eaLnBrk="1" latinLnBrk="0" hangingPunct="1">
              <a:spcBef>
                <a:spcPts val="800"/>
              </a:spcBef>
              <a:buFont typeface="Arial" pitchFamily="34" charset="0"/>
              <a:buNone/>
              <a:defRPr sz="3400" b="1" kern="1200">
                <a:solidFill>
                  <a:srgbClr val="519136"/>
                </a:solidFill>
                <a:latin typeface="Calibri" panose="020F0502020204030204" pitchFamily="34" charset="0"/>
                <a:ea typeface="+mn-ea"/>
                <a:cs typeface="+mn-cs"/>
              </a:defRPr>
            </a:lvl1pPr>
            <a:lvl2pPr marL="173736" indent="-173736" algn="l" defTabSz="914400" rtl="0" eaLnBrk="1" latinLnBrk="0" hangingPunct="1">
              <a:spcBef>
                <a:spcPts val="300"/>
              </a:spcBef>
              <a:buClr>
                <a:srgbClr val="519136"/>
              </a:buClr>
              <a:buFont typeface="Wingdings" pitchFamily="2" charset="2"/>
              <a:buChar char="§"/>
              <a:defRPr sz="2400" kern="1200">
                <a:solidFill>
                  <a:schemeClr val="tx1"/>
                </a:solidFill>
                <a:latin typeface="Calibri" panose="020F0502020204030204" pitchFamily="34" charset="0"/>
                <a:ea typeface="+mn-ea"/>
                <a:cs typeface="+mn-cs"/>
              </a:defRPr>
            </a:lvl2pPr>
            <a:lvl3pPr marL="402336" indent="-164592" algn="l" defTabSz="914400" rtl="0" eaLnBrk="1" latinLnBrk="0" hangingPunct="1">
              <a:spcBef>
                <a:spcPts val="300"/>
              </a:spcBef>
              <a:buClr>
                <a:srgbClr val="519136"/>
              </a:buClr>
              <a:buFont typeface="Wingdings" pitchFamily="2" charset="2"/>
              <a:buChar char="§"/>
              <a:defRPr sz="2000" kern="1200">
                <a:solidFill>
                  <a:schemeClr val="tx1"/>
                </a:solidFill>
                <a:latin typeface="Calibri" panose="020F0502020204030204" pitchFamily="34" charset="0"/>
                <a:ea typeface="+mn-ea"/>
                <a:cs typeface="+mn-cs"/>
              </a:defRPr>
            </a:lvl3pPr>
            <a:lvl4pPr marL="630936" indent="-164592" algn="l" defTabSz="914400" rtl="0" eaLnBrk="1" latinLnBrk="0" hangingPunct="1">
              <a:spcBef>
                <a:spcPts val="300"/>
              </a:spcBef>
              <a:buClr>
                <a:srgbClr val="519136"/>
              </a:buClr>
              <a:buFont typeface="Wingdings" pitchFamily="2" charset="2"/>
              <a:buChar char="§"/>
              <a:defRPr sz="1800" kern="1200">
                <a:solidFill>
                  <a:schemeClr val="tx1"/>
                </a:solidFill>
                <a:latin typeface="Calibri" panose="020F0502020204030204" pitchFamily="34" charset="0"/>
                <a:ea typeface="+mn-ea"/>
                <a:cs typeface="+mn-cs"/>
              </a:defRPr>
            </a:lvl4pPr>
            <a:lvl5pPr marL="859536" indent="-173736" algn="l" defTabSz="914400" rtl="0" eaLnBrk="1" latinLnBrk="0" hangingPunct="1">
              <a:spcBef>
                <a:spcPts val="300"/>
              </a:spcBef>
              <a:buClr>
                <a:srgbClr val="519136"/>
              </a:buClr>
              <a:buFont typeface="Wingdings" pitchFamily="2" charset="2"/>
              <a:buChar char="§"/>
              <a:defRPr sz="1600" kern="1200">
                <a:solidFill>
                  <a:schemeClr val="tx1"/>
                </a:solidFill>
                <a:latin typeface="Calibri" panose="020F0502020204030204" pitchFamily="34" charset="0"/>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endParaRPr lang="en-CA" sz="3600" dirty="0"/>
          </a:p>
        </p:txBody>
      </p:sp>
    </p:spTree>
    <p:extLst>
      <p:ext uri="{BB962C8B-B14F-4D97-AF65-F5344CB8AC3E}">
        <p14:creationId xmlns:p14="http://schemas.microsoft.com/office/powerpoint/2010/main" val="1682707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9413E2-4F68-449C-AB5D-0F52686550C7}"/>
              </a:ext>
            </a:extLst>
          </p:cNvPr>
          <p:cNvSpPr>
            <a:spLocks noGrp="1"/>
          </p:cNvSpPr>
          <p:nvPr>
            <p:ph sz="half" idx="2"/>
          </p:nvPr>
        </p:nvSpPr>
        <p:spPr>
          <a:xfrm>
            <a:off x="350516" y="1344248"/>
            <a:ext cx="2664296" cy="1372974"/>
          </a:xfrm>
        </p:spPr>
        <p:txBody>
          <a:bodyPr>
            <a:normAutofit fontScale="70000" lnSpcReduction="20000"/>
          </a:bodyPr>
          <a:lstStyle/>
          <a:p>
            <a:pPr marL="0" indent="0">
              <a:buNone/>
            </a:pPr>
            <a:r>
              <a:rPr lang="en-US" sz="2300" b="1" dirty="0">
                <a:solidFill>
                  <a:srgbClr val="333333"/>
                </a:solidFill>
                <a:latin typeface="Guardian TextSans Web"/>
              </a:rPr>
              <a:t>Platform trial design:</a:t>
            </a:r>
            <a:r>
              <a:rPr lang="en-US" sz="2300" dirty="0">
                <a:solidFill>
                  <a:srgbClr val="333333"/>
                </a:solidFill>
                <a:latin typeface="Guardian TextSans Web"/>
              </a:rPr>
              <a:t> </a:t>
            </a:r>
          </a:p>
          <a:p>
            <a:pPr marL="0" indent="0">
              <a:buNone/>
            </a:pPr>
            <a:r>
              <a:rPr lang="en-US" sz="2000" dirty="0">
                <a:solidFill>
                  <a:srgbClr val="333333"/>
                </a:solidFill>
                <a:latin typeface="Guardian TextSans Web"/>
              </a:rPr>
              <a:t>A trial design in which multiple interventions can be evaluated over time AND interventions can come and go.</a:t>
            </a:r>
          </a:p>
          <a:p>
            <a:pPr marL="0" indent="0">
              <a:buNone/>
            </a:pPr>
            <a:r>
              <a:rPr lang="en-US" sz="2000" dirty="0">
                <a:solidFill>
                  <a:srgbClr val="333333"/>
                </a:solidFill>
                <a:latin typeface="Guardian TextSans Web"/>
              </a:rPr>
              <a:t>Implies use of a master protocol</a:t>
            </a:r>
          </a:p>
        </p:txBody>
      </p:sp>
      <p:sp>
        <p:nvSpPr>
          <p:cNvPr id="2" name="Title 1">
            <a:extLst>
              <a:ext uri="{FF2B5EF4-FFF2-40B4-BE49-F238E27FC236}">
                <a16:creationId xmlns:a16="http://schemas.microsoft.com/office/drawing/2014/main" id="{66AF7578-B113-981F-ADDE-C84006D7759E}"/>
              </a:ext>
            </a:extLst>
          </p:cNvPr>
          <p:cNvSpPr>
            <a:spLocks noGrp="1"/>
          </p:cNvSpPr>
          <p:nvPr>
            <p:ph type="title"/>
          </p:nvPr>
        </p:nvSpPr>
        <p:spPr/>
        <p:txBody>
          <a:bodyPr/>
          <a:lstStyle/>
          <a:p>
            <a:r>
              <a:rPr lang="en-US" dirty="0"/>
              <a:t>Master Protocol Trial Designs</a:t>
            </a:r>
          </a:p>
        </p:txBody>
      </p:sp>
      <p:sp>
        <p:nvSpPr>
          <p:cNvPr id="13" name="TextBox 12">
            <a:extLst>
              <a:ext uri="{FF2B5EF4-FFF2-40B4-BE49-F238E27FC236}">
                <a16:creationId xmlns:a16="http://schemas.microsoft.com/office/drawing/2014/main" id="{4BC66D05-1E8B-60D9-EAFE-70F99733C2E0}"/>
              </a:ext>
            </a:extLst>
          </p:cNvPr>
          <p:cNvSpPr txBox="1"/>
          <p:nvPr/>
        </p:nvSpPr>
        <p:spPr>
          <a:xfrm>
            <a:off x="2433636" y="4748644"/>
            <a:ext cx="6746876" cy="400110"/>
          </a:xfrm>
          <a:prstGeom prst="rect">
            <a:avLst/>
          </a:prstGeom>
          <a:noFill/>
        </p:spPr>
        <p:txBody>
          <a:bodyPr wrap="square">
            <a:spAutoFit/>
          </a:bodyPr>
          <a:lstStyle/>
          <a:p>
            <a:r>
              <a:rPr lang="en-US" sz="1000" dirty="0"/>
              <a:t>The Adaptive Platform Trials Coalition Nat Rev Drug Discovery 2019</a:t>
            </a:r>
          </a:p>
          <a:p>
            <a:r>
              <a:rPr lang="en-US" sz="1000" dirty="0"/>
              <a:t>Lawler, P. et. al., </a:t>
            </a:r>
            <a:r>
              <a:rPr lang="fr-FR" sz="1000" dirty="0"/>
              <a:t>Circulation. 2022;145:629–632. DOI: 10.1161/CIRCULATIONAHA.121.058113 </a:t>
            </a:r>
            <a:endParaRPr lang="en-US" sz="1000" dirty="0"/>
          </a:p>
        </p:txBody>
      </p:sp>
      <p:pic>
        <p:nvPicPr>
          <p:cNvPr id="5" name="Picture 4">
            <a:extLst>
              <a:ext uri="{FF2B5EF4-FFF2-40B4-BE49-F238E27FC236}">
                <a16:creationId xmlns:a16="http://schemas.microsoft.com/office/drawing/2014/main" id="{F16F8FD5-1E9A-006A-E02B-74F54E240DB9}"/>
              </a:ext>
            </a:extLst>
          </p:cNvPr>
          <p:cNvPicPr>
            <a:picLocks noChangeAspect="1"/>
          </p:cNvPicPr>
          <p:nvPr/>
        </p:nvPicPr>
        <p:blipFill>
          <a:blip r:embed="rId3"/>
          <a:stretch>
            <a:fillRect/>
          </a:stretch>
        </p:blipFill>
        <p:spPr>
          <a:xfrm>
            <a:off x="3046337" y="718964"/>
            <a:ext cx="3312368" cy="2585085"/>
          </a:xfrm>
          <a:prstGeom prst="rect">
            <a:avLst/>
          </a:prstGeom>
          <a:effectLst>
            <a:outerShdw blurRad="50800" dist="38100" dir="2700000" algn="tl" rotWithShape="0">
              <a:prstClr val="black">
                <a:alpha val="40000"/>
              </a:prstClr>
            </a:outerShdw>
          </a:effectLst>
        </p:spPr>
      </p:pic>
      <p:sp>
        <p:nvSpPr>
          <p:cNvPr id="6" name="Content Placeholder 3">
            <a:extLst>
              <a:ext uri="{FF2B5EF4-FFF2-40B4-BE49-F238E27FC236}">
                <a16:creationId xmlns:a16="http://schemas.microsoft.com/office/drawing/2014/main" id="{49D444C7-0619-51CA-A666-BCB2EDBD060B}"/>
              </a:ext>
            </a:extLst>
          </p:cNvPr>
          <p:cNvSpPr txBox="1">
            <a:spLocks/>
          </p:cNvSpPr>
          <p:nvPr/>
        </p:nvSpPr>
        <p:spPr>
          <a:xfrm>
            <a:off x="6421756" y="1220588"/>
            <a:ext cx="2304256" cy="1955487"/>
          </a:xfrm>
          <a:prstGeom prst="rect">
            <a:avLst/>
          </a:prstGeom>
        </p:spPr>
        <p:txBody>
          <a:bodyPr vert="horz" lIns="91440" tIns="45720" rIns="91440" bIns="45720" rtlCol="0">
            <a:normAutofit/>
          </a:bodyPr>
          <a:lstStyle>
            <a:lvl1pPr marL="227013" indent="-227013" algn="l" defTabSz="914400" rtl="0" eaLnBrk="1" latinLnBrk="0" hangingPunct="1">
              <a:spcBef>
                <a:spcPts val="800"/>
              </a:spcBef>
              <a:buFont typeface="Arial" panose="020B0604020202020204" pitchFamily="34" charset="0"/>
              <a:buChar char="•"/>
              <a:defRPr sz="2800" b="0" kern="1200">
                <a:solidFill>
                  <a:schemeClr val="tx1"/>
                </a:solidFill>
                <a:latin typeface="Calibri" panose="020F0502020204030204" pitchFamily="34" charset="0"/>
                <a:ea typeface="+mn-ea"/>
                <a:cs typeface="+mn-cs"/>
              </a:defRPr>
            </a:lvl1pPr>
            <a:lvl2pPr marL="461963" indent="-234950" algn="l" defTabSz="914400" rtl="0" eaLnBrk="1" latinLnBrk="0" hangingPunct="1">
              <a:spcBef>
                <a:spcPts val="300"/>
              </a:spcBef>
              <a:buClr>
                <a:srgbClr val="519136"/>
              </a:buClr>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687388" indent="-225425" algn="l" defTabSz="914400" rtl="0" eaLnBrk="1" latinLnBrk="0" hangingPunct="1">
              <a:spcBef>
                <a:spcPts val="300"/>
              </a:spcBef>
              <a:buClr>
                <a:srgbClr val="519136"/>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914400" indent="-227013" algn="l" defTabSz="914400" rtl="0" eaLnBrk="1" latinLnBrk="0" hangingPunct="1">
              <a:spcBef>
                <a:spcPts val="300"/>
              </a:spcBef>
              <a:buClr>
                <a:srgbClr val="519136"/>
              </a:buClr>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1141413" indent="-227013" algn="l" defTabSz="914400" rtl="0" eaLnBrk="1" latinLnBrk="0" hangingPunct="1">
              <a:spcBef>
                <a:spcPts val="300"/>
              </a:spcBef>
              <a:buClr>
                <a:srgbClr val="519136"/>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9pPr>
          </a:lstStyle>
          <a:p>
            <a:pPr marL="0" indent="0">
              <a:spcBef>
                <a:spcPts val="0"/>
              </a:spcBef>
              <a:buNone/>
            </a:pPr>
            <a:r>
              <a:rPr lang="en-US" sz="1600" b="1" dirty="0">
                <a:solidFill>
                  <a:srgbClr val="333333"/>
                </a:solidFill>
                <a:latin typeface="Guardian TextSans Web"/>
              </a:rPr>
              <a:t>Adaptive trial design</a:t>
            </a:r>
            <a:r>
              <a:rPr lang="en-US" sz="1600" dirty="0">
                <a:solidFill>
                  <a:srgbClr val="333333"/>
                </a:solidFill>
                <a:latin typeface="Guardian TextSans Web"/>
              </a:rPr>
              <a:t>: </a:t>
            </a:r>
            <a:r>
              <a:rPr lang="en-US" sz="1400" dirty="0">
                <a:solidFill>
                  <a:srgbClr val="333333"/>
                </a:solidFill>
                <a:latin typeface="Guardian TextSans Web"/>
              </a:rPr>
              <a:t>Trial design evolves as information accrues according to </a:t>
            </a:r>
            <a:r>
              <a:rPr lang="en-US" sz="1400" u="sng" dirty="0">
                <a:solidFill>
                  <a:srgbClr val="333333"/>
                </a:solidFill>
                <a:latin typeface="Guardian TextSans Web"/>
              </a:rPr>
              <a:t>prespecified rules and interim analyses according to prespecified schedules</a:t>
            </a:r>
            <a:r>
              <a:rPr lang="en-US" sz="1400" dirty="0">
                <a:solidFill>
                  <a:srgbClr val="333333"/>
                </a:solidFill>
                <a:latin typeface="Guardian TextSans Web"/>
              </a:rPr>
              <a:t>.</a:t>
            </a:r>
          </a:p>
        </p:txBody>
      </p:sp>
      <p:sp>
        <p:nvSpPr>
          <p:cNvPr id="11" name="Content Placeholder 3">
            <a:extLst>
              <a:ext uri="{FF2B5EF4-FFF2-40B4-BE49-F238E27FC236}">
                <a16:creationId xmlns:a16="http://schemas.microsoft.com/office/drawing/2014/main" id="{79900245-3AAF-DC58-B282-56F2BEFE45D3}"/>
              </a:ext>
            </a:extLst>
          </p:cNvPr>
          <p:cNvSpPr txBox="1">
            <a:spLocks/>
          </p:cNvSpPr>
          <p:nvPr/>
        </p:nvSpPr>
        <p:spPr>
          <a:xfrm>
            <a:off x="3419872" y="3337213"/>
            <a:ext cx="3240360" cy="1372974"/>
          </a:xfrm>
          <a:prstGeom prst="rect">
            <a:avLst/>
          </a:prstGeom>
        </p:spPr>
        <p:txBody>
          <a:bodyPr vert="horz" lIns="91440" tIns="45720" rIns="91440" bIns="45720" rtlCol="0">
            <a:normAutofit fontScale="92500" lnSpcReduction="10000"/>
          </a:bodyPr>
          <a:lstStyle>
            <a:lvl1pPr marL="227013" indent="-227013" algn="l" defTabSz="914400" rtl="0" eaLnBrk="1" latinLnBrk="0" hangingPunct="1">
              <a:spcBef>
                <a:spcPts val="800"/>
              </a:spcBef>
              <a:buFont typeface="Arial" panose="020B0604020202020204" pitchFamily="34" charset="0"/>
              <a:buChar char="•"/>
              <a:defRPr sz="2800" b="0" kern="1200">
                <a:solidFill>
                  <a:schemeClr val="tx1"/>
                </a:solidFill>
                <a:latin typeface="Calibri" panose="020F0502020204030204" pitchFamily="34" charset="0"/>
                <a:ea typeface="+mn-ea"/>
                <a:cs typeface="+mn-cs"/>
              </a:defRPr>
            </a:lvl1pPr>
            <a:lvl2pPr marL="461963" indent="-234950" algn="l" defTabSz="914400" rtl="0" eaLnBrk="1" latinLnBrk="0" hangingPunct="1">
              <a:spcBef>
                <a:spcPts val="300"/>
              </a:spcBef>
              <a:buClr>
                <a:srgbClr val="519136"/>
              </a:buClr>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687388" indent="-225425" algn="l" defTabSz="914400" rtl="0" eaLnBrk="1" latinLnBrk="0" hangingPunct="1">
              <a:spcBef>
                <a:spcPts val="300"/>
              </a:spcBef>
              <a:buClr>
                <a:srgbClr val="519136"/>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914400" indent="-227013" algn="l" defTabSz="914400" rtl="0" eaLnBrk="1" latinLnBrk="0" hangingPunct="1">
              <a:spcBef>
                <a:spcPts val="300"/>
              </a:spcBef>
              <a:buClr>
                <a:srgbClr val="519136"/>
              </a:buClr>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1141413" indent="-227013" algn="l" defTabSz="914400" rtl="0" eaLnBrk="1" latinLnBrk="0" hangingPunct="1">
              <a:spcBef>
                <a:spcPts val="300"/>
              </a:spcBef>
              <a:buClr>
                <a:srgbClr val="519136"/>
              </a:buClr>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333333"/>
                </a:solidFill>
                <a:latin typeface="Guardian TextSans Web"/>
              </a:rPr>
              <a:t>Adaptive Platform:</a:t>
            </a:r>
            <a:r>
              <a:rPr lang="en-US" sz="1600" dirty="0">
                <a:solidFill>
                  <a:srgbClr val="333333"/>
                </a:solidFill>
                <a:latin typeface="Guardian TextSans Web"/>
              </a:rPr>
              <a:t> </a:t>
            </a:r>
          </a:p>
          <a:p>
            <a:pPr marL="0" indent="0">
              <a:buFont typeface="Arial" panose="020B0604020202020204" pitchFamily="34" charset="0"/>
              <a:buNone/>
            </a:pPr>
            <a:r>
              <a:rPr lang="en-US" sz="1400" dirty="0">
                <a:solidFill>
                  <a:srgbClr val="333333"/>
                </a:solidFill>
                <a:latin typeface="Guardian TextSans Web"/>
              </a:rPr>
              <a:t>Intersection of these two designs; </a:t>
            </a:r>
            <a:r>
              <a:rPr lang="en-US" sz="1400" dirty="0"/>
              <a:t>multiple interventions in a disease or condition in a perpetual manner, with interventions entering and leaving the platform on the basis of a predefined decision algorithm</a:t>
            </a:r>
            <a:endParaRPr lang="en-US" sz="1400" dirty="0">
              <a:solidFill>
                <a:srgbClr val="333333"/>
              </a:solidFill>
              <a:latin typeface="Guardian TextSans Web"/>
            </a:endParaRPr>
          </a:p>
        </p:txBody>
      </p:sp>
    </p:spTree>
    <p:extLst>
      <p:ext uri="{BB962C8B-B14F-4D97-AF65-F5344CB8AC3E}">
        <p14:creationId xmlns:p14="http://schemas.microsoft.com/office/powerpoint/2010/main" val="842112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CD55-2C4A-CA67-EE40-F043368FD7EB}"/>
              </a:ext>
            </a:extLst>
          </p:cNvPr>
          <p:cNvSpPr>
            <a:spLocks noGrp="1"/>
          </p:cNvSpPr>
          <p:nvPr>
            <p:ph type="title"/>
          </p:nvPr>
        </p:nvSpPr>
        <p:spPr/>
        <p:txBody>
          <a:bodyPr/>
          <a:lstStyle/>
          <a:p>
            <a:r>
              <a:rPr lang="en-US" dirty="0"/>
              <a:t>Adaptive Platform Trials</a:t>
            </a:r>
          </a:p>
        </p:txBody>
      </p:sp>
      <p:sp>
        <p:nvSpPr>
          <p:cNvPr id="3" name="Content Placeholder 2">
            <a:extLst>
              <a:ext uri="{FF2B5EF4-FFF2-40B4-BE49-F238E27FC236}">
                <a16:creationId xmlns:a16="http://schemas.microsoft.com/office/drawing/2014/main" id="{D9F152FB-BB72-A216-3581-BEB8AE8B9E72}"/>
              </a:ext>
            </a:extLst>
          </p:cNvPr>
          <p:cNvSpPr>
            <a:spLocks noGrp="1"/>
          </p:cNvSpPr>
          <p:nvPr>
            <p:ph idx="1"/>
          </p:nvPr>
        </p:nvSpPr>
        <p:spPr>
          <a:xfrm>
            <a:off x="323528" y="685801"/>
            <a:ext cx="8712968" cy="1381894"/>
          </a:xfrm>
        </p:spPr>
        <p:txBody>
          <a:bodyPr>
            <a:normAutofit/>
          </a:bodyPr>
          <a:lstStyle/>
          <a:p>
            <a:r>
              <a:rPr lang="en-US" sz="2400" b="0" i="0" dirty="0">
                <a:solidFill>
                  <a:srgbClr val="333333"/>
                </a:solidFill>
                <a:effectLst/>
                <a:latin typeface="Guardian TextSans Web"/>
              </a:rPr>
              <a:t>Need for efficient trial strategies to evaluate multiple treatments and combinations of treatments, in patient populations over time. </a:t>
            </a:r>
          </a:p>
        </p:txBody>
      </p:sp>
      <p:sp>
        <p:nvSpPr>
          <p:cNvPr id="4" name="Content Placeholder 2">
            <a:extLst>
              <a:ext uri="{FF2B5EF4-FFF2-40B4-BE49-F238E27FC236}">
                <a16:creationId xmlns:a16="http://schemas.microsoft.com/office/drawing/2014/main" id="{D9F152FB-BB72-A216-3581-BEB8AE8B9E72}"/>
              </a:ext>
            </a:extLst>
          </p:cNvPr>
          <p:cNvSpPr txBox="1">
            <a:spLocks/>
          </p:cNvSpPr>
          <p:nvPr/>
        </p:nvSpPr>
        <p:spPr>
          <a:xfrm>
            <a:off x="611560" y="1532605"/>
            <a:ext cx="3672408" cy="3086402"/>
          </a:xfrm>
          <a:prstGeom prst="rect">
            <a:avLst/>
          </a:prstGeom>
          <a:solidFill>
            <a:schemeClr val="bg1"/>
          </a:solidFill>
          <a:ln w="19050">
            <a:solidFill>
              <a:srgbClr val="00B0F0"/>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227013" indent="-227013" algn="l" defTabSz="914400" rtl="0" eaLnBrk="1" latinLnBrk="0" hangingPunct="1">
              <a:spcBef>
                <a:spcPts val="800"/>
              </a:spcBef>
              <a:buFont typeface="Arial" panose="020B0604020202020204" pitchFamily="34" charset="0"/>
              <a:buChar char="•"/>
              <a:defRPr sz="2800" b="0" kern="1200">
                <a:solidFill>
                  <a:schemeClr val="tx1"/>
                </a:solidFill>
                <a:latin typeface="Calibri" panose="020F0502020204030204" pitchFamily="34" charset="0"/>
                <a:ea typeface="+mn-ea"/>
                <a:cs typeface="+mn-cs"/>
              </a:defRPr>
            </a:lvl1pPr>
            <a:lvl2pPr marL="461963" indent="-234950" algn="l" defTabSz="914400" rtl="0" eaLnBrk="1" latinLnBrk="0" hangingPunct="1">
              <a:spcBef>
                <a:spcPts val="300"/>
              </a:spcBef>
              <a:buClr>
                <a:srgbClr val="519136"/>
              </a:buClr>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687388" indent="-225425" algn="l" defTabSz="914400" rtl="0" eaLnBrk="1" latinLnBrk="0" hangingPunct="1">
              <a:spcBef>
                <a:spcPts val="300"/>
              </a:spcBef>
              <a:buClr>
                <a:srgbClr val="519136"/>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914400" indent="-227013" algn="l" defTabSz="914400" rtl="0" eaLnBrk="1" latinLnBrk="0" hangingPunct="1">
              <a:spcBef>
                <a:spcPts val="300"/>
              </a:spcBef>
              <a:buClr>
                <a:srgbClr val="519136"/>
              </a:buClr>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1141413" indent="-227013" algn="l" defTabSz="914400" rtl="0" eaLnBrk="1" latinLnBrk="0" hangingPunct="1">
              <a:spcBef>
                <a:spcPts val="300"/>
              </a:spcBef>
              <a:buClr>
                <a:srgbClr val="519136"/>
              </a:buClr>
              <a:buFont typeface="Arial" panose="020B0604020202020204" pitchFamily="34" charset="0"/>
              <a:buChar char="•"/>
              <a:defRPr sz="1600" kern="1200">
                <a:solidFill>
                  <a:schemeClr val="tx1"/>
                </a:solidFill>
                <a:latin typeface="Calibri" panose="020F0502020204030204" pitchFamily="34" charset="0"/>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2000"/>
              <a:t>Efficiencies: </a:t>
            </a:r>
          </a:p>
          <a:p>
            <a:pPr lvl="1"/>
            <a:r>
              <a:rPr lang="en-US" sz="2000"/>
              <a:t>Concurrent control arm with multiple investigational interventions</a:t>
            </a:r>
          </a:p>
          <a:p>
            <a:pPr lvl="1"/>
            <a:r>
              <a:rPr lang="en-US" sz="2000"/>
              <a:t>Interim accumulating data</a:t>
            </a:r>
          </a:p>
          <a:p>
            <a:pPr lvl="1"/>
            <a:r>
              <a:rPr lang="en-US" sz="2000"/>
              <a:t>Regulatory</a:t>
            </a:r>
          </a:p>
          <a:p>
            <a:pPr lvl="1"/>
            <a:r>
              <a:rPr lang="en-US" sz="2000"/>
              <a:t>Ethical </a:t>
            </a:r>
          </a:p>
          <a:p>
            <a:pPr lvl="1"/>
            <a:r>
              <a:rPr lang="en-US" sz="2000"/>
              <a:t>Operational</a:t>
            </a:r>
            <a:endParaRPr lang="en-US" sz="2000" dirty="0"/>
          </a:p>
        </p:txBody>
      </p:sp>
      <p:sp>
        <p:nvSpPr>
          <p:cNvPr id="5" name="Content Placeholder 2">
            <a:extLst>
              <a:ext uri="{FF2B5EF4-FFF2-40B4-BE49-F238E27FC236}">
                <a16:creationId xmlns:a16="http://schemas.microsoft.com/office/drawing/2014/main" id="{FFFD4597-F07A-B1A6-ABEB-5B857D4A420B}"/>
              </a:ext>
            </a:extLst>
          </p:cNvPr>
          <p:cNvSpPr txBox="1">
            <a:spLocks/>
          </p:cNvSpPr>
          <p:nvPr/>
        </p:nvSpPr>
        <p:spPr>
          <a:xfrm>
            <a:off x="4932040" y="1491630"/>
            <a:ext cx="3888432" cy="3127377"/>
          </a:xfrm>
          <a:prstGeom prst="rect">
            <a:avLst/>
          </a:prstGeom>
          <a:solidFill>
            <a:schemeClr val="bg1"/>
          </a:solidFill>
          <a:effectLst>
            <a:outerShdw blurRad="50800" dist="38100" dir="2700000" algn="tl" rotWithShape="0">
              <a:prstClr val="black">
                <a:alpha val="40000"/>
              </a:prstClr>
            </a:outerShdw>
          </a:effectLst>
        </p:spPr>
        <p:txBody>
          <a:bodyPr vert="horz" lIns="91440" tIns="45720" rIns="91440" bIns="45720" rtlCol="0">
            <a:normAutofit lnSpcReduction="10000"/>
          </a:bodyPr>
          <a:lstStyle>
            <a:lvl1pPr marL="227013" indent="-227013" algn="l" defTabSz="914400" rtl="0" eaLnBrk="1" latinLnBrk="0" hangingPunct="1">
              <a:spcBef>
                <a:spcPts val="800"/>
              </a:spcBef>
              <a:buFont typeface="Arial" panose="020B0604020202020204" pitchFamily="34" charset="0"/>
              <a:buChar char="•"/>
              <a:defRPr sz="2800" b="0" kern="1200">
                <a:solidFill>
                  <a:schemeClr val="tx1"/>
                </a:solidFill>
                <a:latin typeface="Calibri" panose="020F0502020204030204" pitchFamily="34" charset="0"/>
                <a:ea typeface="+mn-ea"/>
                <a:cs typeface="+mn-cs"/>
              </a:defRPr>
            </a:lvl1pPr>
            <a:lvl2pPr marL="461963" indent="-234950" algn="l" defTabSz="914400" rtl="0" eaLnBrk="1" latinLnBrk="0" hangingPunct="1">
              <a:spcBef>
                <a:spcPts val="300"/>
              </a:spcBef>
              <a:buClr>
                <a:srgbClr val="519136"/>
              </a:buClr>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687388" indent="-225425" algn="l" defTabSz="914400" rtl="0" eaLnBrk="1" latinLnBrk="0" hangingPunct="1">
              <a:spcBef>
                <a:spcPts val="300"/>
              </a:spcBef>
              <a:buClr>
                <a:srgbClr val="519136"/>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914400" indent="-227013" algn="l" defTabSz="914400" rtl="0" eaLnBrk="1" latinLnBrk="0" hangingPunct="1">
              <a:spcBef>
                <a:spcPts val="300"/>
              </a:spcBef>
              <a:buClr>
                <a:srgbClr val="519136"/>
              </a:buClr>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1141413" indent="-227013" algn="l" defTabSz="914400" rtl="0" eaLnBrk="1" latinLnBrk="0" hangingPunct="1">
              <a:spcBef>
                <a:spcPts val="300"/>
              </a:spcBef>
              <a:buClr>
                <a:srgbClr val="519136"/>
              </a:buClr>
              <a:buFont typeface="Arial" panose="020B0604020202020204" pitchFamily="34" charset="0"/>
              <a:buChar char="•"/>
              <a:defRPr sz="1600" kern="1200">
                <a:solidFill>
                  <a:schemeClr val="tx1"/>
                </a:solidFill>
                <a:latin typeface="Calibri" panose="020F0502020204030204" pitchFamily="34" charset="0"/>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buNone/>
            </a:pPr>
            <a:r>
              <a:rPr lang="en-US" sz="2000" dirty="0"/>
              <a:t>Challenges:</a:t>
            </a:r>
          </a:p>
          <a:p>
            <a:r>
              <a:rPr lang="en-US" sz="2000" dirty="0"/>
              <a:t>long-term commitment of resources, personnel</a:t>
            </a:r>
          </a:p>
          <a:p>
            <a:r>
              <a:rPr lang="en-US" sz="2000" dirty="0"/>
              <a:t>Operational</a:t>
            </a:r>
          </a:p>
          <a:p>
            <a:r>
              <a:rPr lang="en-US" sz="2000" dirty="0"/>
              <a:t>Study sites</a:t>
            </a:r>
          </a:p>
          <a:p>
            <a:r>
              <a:rPr lang="en-US" sz="2000" dirty="0"/>
              <a:t>Accrual</a:t>
            </a:r>
          </a:p>
          <a:p>
            <a:r>
              <a:rPr lang="en-US" sz="2000" dirty="0"/>
              <a:t>Maintaining active arms</a:t>
            </a:r>
          </a:p>
          <a:p>
            <a:r>
              <a:rPr lang="en-US" sz="2000" dirty="0"/>
              <a:t>Data management/ analysis</a:t>
            </a:r>
          </a:p>
          <a:p>
            <a:endParaRPr lang="en-US" sz="2000" dirty="0"/>
          </a:p>
        </p:txBody>
      </p:sp>
    </p:spTree>
    <p:extLst>
      <p:ext uri="{BB962C8B-B14F-4D97-AF65-F5344CB8AC3E}">
        <p14:creationId xmlns:p14="http://schemas.microsoft.com/office/powerpoint/2010/main" val="76445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76BF-AD30-304A-6C02-43D1067E9C39}"/>
              </a:ext>
            </a:extLst>
          </p:cNvPr>
          <p:cNvSpPr>
            <a:spLocks noGrp="1"/>
          </p:cNvSpPr>
          <p:nvPr>
            <p:ph type="title"/>
          </p:nvPr>
        </p:nvSpPr>
        <p:spPr>
          <a:xfrm>
            <a:off x="7236296" y="2170814"/>
            <a:ext cx="2403682" cy="411480"/>
          </a:xfrm>
        </p:spPr>
        <p:txBody>
          <a:bodyPr/>
          <a:lstStyle/>
          <a:p>
            <a:pPr algn="l"/>
            <a:r>
              <a:rPr lang="en-US" dirty="0"/>
              <a:t>Adaptive Designs</a:t>
            </a:r>
          </a:p>
        </p:txBody>
      </p:sp>
      <p:pic>
        <p:nvPicPr>
          <p:cNvPr id="4" name="Picture 3">
            <a:extLst>
              <a:ext uri="{FF2B5EF4-FFF2-40B4-BE49-F238E27FC236}">
                <a16:creationId xmlns:a16="http://schemas.microsoft.com/office/drawing/2014/main" id="{793DB40E-9458-6FFC-ED4C-C337C2DA1EF9}"/>
              </a:ext>
            </a:extLst>
          </p:cNvPr>
          <p:cNvPicPr>
            <a:picLocks noChangeAspect="1"/>
          </p:cNvPicPr>
          <p:nvPr/>
        </p:nvPicPr>
        <p:blipFill>
          <a:blip r:embed="rId3"/>
          <a:stretch>
            <a:fillRect/>
          </a:stretch>
        </p:blipFill>
        <p:spPr>
          <a:xfrm>
            <a:off x="107504" y="-5066"/>
            <a:ext cx="6872726" cy="5143500"/>
          </a:xfrm>
          <a:prstGeom prst="rect">
            <a:avLst/>
          </a:prstGeom>
        </p:spPr>
      </p:pic>
      <p:sp>
        <p:nvSpPr>
          <p:cNvPr id="6" name="TextBox 5">
            <a:extLst>
              <a:ext uri="{FF2B5EF4-FFF2-40B4-BE49-F238E27FC236}">
                <a16:creationId xmlns:a16="http://schemas.microsoft.com/office/drawing/2014/main" id="{34D7822F-CF6D-D296-1476-80BAD2CA7404}"/>
              </a:ext>
            </a:extLst>
          </p:cNvPr>
          <p:cNvSpPr txBox="1"/>
          <p:nvPr/>
        </p:nvSpPr>
        <p:spPr>
          <a:xfrm>
            <a:off x="7236296" y="4299942"/>
            <a:ext cx="1133872" cy="707886"/>
          </a:xfrm>
          <a:prstGeom prst="rect">
            <a:avLst/>
          </a:prstGeom>
          <a:noFill/>
        </p:spPr>
        <p:txBody>
          <a:bodyPr wrap="square">
            <a:spAutoFit/>
          </a:bodyPr>
          <a:lstStyle/>
          <a:p>
            <a:r>
              <a:rPr lang="en-US" sz="800" dirty="0">
                <a:solidFill>
                  <a:srgbClr val="333333"/>
                </a:solidFill>
                <a:latin typeface="Guardian TextSans Web"/>
              </a:rPr>
              <a:t>Bhatt  DL﻿, Mehta  C﻿.  Adaptive designs for clinical trials. ﻿ </a:t>
            </a:r>
            <a:r>
              <a:rPr lang="en-US" sz="800" i="1" dirty="0">
                <a:solidFill>
                  <a:srgbClr val="333333"/>
                </a:solidFill>
                <a:latin typeface="Guardian TextSans Web"/>
              </a:rPr>
              <a:t> N Engl J Med</a:t>
            </a:r>
            <a:r>
              <a:rPr lang="en-US" sz="800" dirty="0">
                <a:solidFill>
                  <a:srgbClr val="333333"/>
                </a:solidFill>
                <a:latin typeface="Guardian TextSans Web"/>
              </a:rPr>
              <a:t>. 2016;375(1):65-74.</a:t>
            </a:r>
          </a:p>
        </p:txBody>
      </p:sp>
    </p:spTree>
    <p:extLst>
      <p:ext uri="{BB962C8B-B14F-4D97-AF65-F5344CB8AC3E}">
        <p14:creationId xmlns:p14="http://schemas.microsoft.com/office/powerpoint/2010/main" val="392911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FAC57-1F86-5500-7207-39A4D0C60FA5}"/>
              </a:ext>
            </a:extLst>
          </p:cNvPr>
          <p:cNvSpPr>
            <a:spLocks noGrp="1"/>
          </p:cNvSpPr>
          <p:nvPr>
            <p:ph type="title"/>
          </p:nvPr>
        </p:nvSpPr>
        <p:spPr/>
        <p:txBody>
          <a:bodyPr/>
          <a:lstStyle/>
          <a:p>
            <a:r>
              <a:rPr lang="en-US" dirty="0"/>
              <a:t>Adaptive Designs</a:t>
            </a:r>
          </a:p>
        </p:txBody>
      </p:sp>
      <p:graphicFrame>
        <p:nvGraphicFramePr>
          <p:cNvPr id="4" name="Content Placeholder 3">
            <a:extLst>
              <a:ext uri="{FF2B5EF4-FFF2-40B4-BE49-F238E27FC236}">
                <a16:creationId xmlns:a16="http://schemas.microsoft.com/office/drawing/2014/main" id="{1305DF60-10CA-B2CA-A514-0E4D8CD469AA}"/>
              </a:ext>
            </a:extLst>
          </p:cNvPr>
          <p:cNvGraphicFramePr>
            <a:graphicFrameLocks noGrp="1"/>
          </p:cNvGraphicFramePr>
          <p:nvPr>
            <p:ph idx="1"/>
            <p:extLst>
              <p:ext uri="{D42A27DB-BD31-4B8C-83A1-F6EECF244321}">
                <p14:modId xmlns:p14="http://schemas.microsoft.com/office/powerpoint/2010/main" val="3082840459"/>
              </p:ext>
            </p:extLst>
          </p:nvPr>
        </p:nvGraphicFramePr>
        <p:xfrm>
          <a:off x="251520" y="825501"/>
          <a:ext cx="8640960" cy="3906492"/>
        </p:xfrm>
        <a:graphic>
          <a:graphicData uri="http://schemas.openxmlformats.org/drawingml/2006/table">
            <a:tbl>
              <a:tblPr/>
              <a:tblGrid>
                <a:gridCol w="4284476">
                  <a:extLst>
                    <a:ext uri="{9D8B030D-6E8A-4147-A177-3AD203B41FA5}">
                      <a16:colId xmlns:a16="http://schemas.microsoft.com/office/drawing/2014/main" val="1049234433"/>
                    </a:ext>
                  </a:extLst>
                </a:gridCol>
                <a:gridCol w="4356484">
                  <a:extLst>
                    <a:ext uri="{9D8B030D-6E8A-4147-A177-3AD203B41FA5}">
                      <a16:colId xmlns:a16="http://schemas.microsoft.com/office/drawing/2014/main" val="1179133335"/>
                    </a:ext>
                  </a:extLst>
                </a:gridCol>
              </a:tblGrid>
              <a:tr h="209981">
                <a:tc>
                  <a:txBody>
                    <a:bodyPr/>
                    <a:lstStyle/>
                    <a:p>
                      <a:pPr algn="l" fontAlgn="t"/>
                      <a:r>
                        <a:rPr lang="en-US" sz="900" dirty="0">
                          <a:effectLst/>
                        </a:rPr>
                        <a:t>Trial adaption, and cited examples of use</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E6E6E6"/>
                    </a:solidFill>
                  </a:tcPr>
                </a:tc>
                <a:tc>
                  <a:txBody>
                    <a:bodyPr/>
                    <a:lstStyle/>
                    <a:p>
                      <a:pPr algn="l" fontAlgn="t"/>
                      <a:r>
                        <a:rPr lang="en-US" sz="900" dirty="0">
                          <a:effectLst/>
                        </a:rPr>
                        <a:t>Type of adaptive design (AD) and examples statistical methods</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E6E6E6"/>
                    </a:solidFill>
                  </a:tcPr>
                </a:tc>
                <a:extLst>
                  <a:ext uri="{0D108BD9-81ED-4DB2-BD59-A6C34878D82A}">
                    <a16:rowId xmlns:a16="http://schemas.microsoft.com/office/drawing/2014/main" val="1950538432"/>
                  </a:ext>
                </a:extLst>
              </a:tr>
              <a:tr h="459794">
                <a:tc>
                  <a:txBody>
                    <a:bodyPr/>
                    <a:lstStyle/>
                    <a:p>
                      <a:pPr algn="l" fontAlgn="t"/>
                      <a:r>
                        <a:rPr lang="en-US" sz="900">
                          <a:effectLst/>
                        </a:rPr>
                        <a:t>Changing the predetermined sample size in response to inaccurate assumptions of study design parameters to achieve the desired statistical power [</a:t>
                      </a:r>
                      <a:r>
                        <a:rPr lang="en-US" sz="900">
                          <a:solidFill>
                            <a:srgbClr val="004B83"/>
                          </a:solidFill>
                          <a:effectLst/>
                          <a:hlinkClick r:id="rId3" tooltip="Chaitman BR, Pepine CJ, Parker JO, Combination Assessment of Ranolazine In Stable Angina (CARISA) Investigators, et al. Effects of ranolazine with atenolol, amlodipine, or diltiazem on exercise tolerance and angina frequency in patients with severe chronic angina: a randomized controlled trial. JAMA. 2004;291:309–16. &#10;https://doi.org/10.1001/jama.291.3.309&#10;&#10;."/>
                        </a:rPr>
                        <a:t>34</a:t>
                      </a:r>
                      <a:r>
                        <a:rPr lang="en-US" sz="900">
                          <a:effectLst/>
                        </a:rPr>
                        <a:t>,</a:t>
                      </a:r>
                      <a:r>
                        <a:rPr lang="en-US" sz="900">
                          <a:solidFill>
                            <a:srgbClr val="004B83"/>
                          </a:solidFill>
                          <a:effectLst/>
                          <a:hlinkClick r:id="rId4" tooltip="Zajicek JP, Hobart JC, Slade A, Barnes D, Mattison PG, MUSEC Research Group. Multiple sclerosis and extract of cannabis: results of the MUSEC trial. J Neurol Neurosurg Psychiatry. 2012;83:1125–32. &#10;https://doi.org/10.1136/jnnp-2012-302468&#10;&#10;."/>
                        </a:rPr>
                        <a:t>35</a:t>
                      </a:r>
                      <a:r>
                        <a:rPr lang="en-US" sz="900">
                          <a:effectLst/>
                        </a:rPr>
                        <a:t>,</a:t>
                      </a:r>
                      <a:r>
                        <a:rPr lang="en-US" sz="900">
                          <a:solidFill>
                            <a:srgbClr val="004B83"/>
                          </a:solidFill>
                          <a:effectLst/>
                          <a:hlinkClick r:id="rId5" tooltip="Miller E, Gallo P, He W, et al. DIA’s adaptive design scientific working group (ADSWG): best practices case studies for “less well-understood” adaptive designs. Ther Innov Regul Sci. 2017;51:77–88. &#10;https://doi.org/10.1177/2168479016665434&#10;&#10;."/>
                        </a:rPr>
                        <a:t>36</a:t>
                      </a:r>
                      <a:r>
                        <a:rPr lang="en-US" sz="90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900" dirty="0">
                          <a:effectLst/>
                        </a:rPr>
                        <a:t>Sample size re-estimation(SSR) using aggregated interim data from all participants or interim data separated according to allocated treatment [</a:t>
                      </a:r>
                      <a:r>
                        <a:rPr lang="en-US" sz="900" dirty="0">
                          <a:solidFill>
                            <a:srgbClr val="004B83"/>
                          </a:solidFill>
                          <a:effectLst/>
                          <a:hlinkClick r:id="rId6" tooltip="Wang S-J, Peng H, Hung HJ. Evaluation of the extent of adaptation to sample size in clinical trials for cardiovascular and CNS diseases. Contemp Clin Trials. 2018;67:31–6. &#10;https://doi.org/10.1016/j.cct.2018.02.004&#10;&#10;."/>
                        </a:rPr>
                        <a:t>37</a:t>
                      </a:r>
                      <a:r>
                        <a:rPr lang="en-US" sz="900" dirty="0">
                          <a:effectLst/>
                        </a:rPr>
                        <a:t>,</a:t>
                      </a:r>
                      <a:r>
                        <a:rPr lang="en-US" sz="900" dirty="0">
                          <a:solidFill>
                            <a:srgbClr val="004B83"/>
                          </a:solidFill>
                          <a:effectLst/>
                          <a:hlinkClick r:id="rId7" tooltip="Chen YH, Li C, Lan KK. Sample size adjustment based on promising interim results and its application in confirmatory clinical trials. Clin Trials. 2015;12:584–95. &#10;https://doi.org/10.1177/1740774515594378&#10;&#10;."/>
                        </a:rPr>
                        <a:t>38</a:t>
                      </a:r>
                      <a:r>
                        <a:rPr lang="en-US" sz="900" dirty="0">
                          <a:effectLst/>
                        </a:rPr>
                        <a:t>,</a:t>
                      </a:r>
                      <a:r>
                        <a:rPr lang="en-US" sz="900" dirty="0">
                          <a:solidFill>
                            <a:srgbClr val="004B83"/>
                          </a:solidFill>
                          <a:effectLst/>
                          <a:hlinkClick r:id="rId8" tooltip="Jennison C, Turnbull BW. Adaptive sample size modification in clinical trials: start small then ask for more? Stat Med. 2015;34:3793–810. &#10;https://doi.org/10.1002/sim.6575&#10;&#10;."/>
                        </a:rPr>
                        <a:t>39</a:t>
                      </a:r>
                      <a:r>
                        <a:rPr lang="en-US" sz="900" dirty="0">
                          <a:effectLst/>
                        </a:rPr>
                        <a:t>,</a:t>
                      </a:r>
                      <a:r>
                        <a:rPr lang="en-US" sz="900" dirty="0">
                          <a:solidFill>
                            <a:srgbClr val="004B83"/>
                          </a:solidFill>
                          <a:effectLst/>
                          <a:hlinkClick r:id="rId9" tooltip="Mehta CR, Pocock SJ. Adaptive increase in sample size when interim results are promising: a practical guide with examples. Stat Med. 2011;30:3267–84. &#10;https://doi.org/10.1002/sim.4102&#10;&#10;."/>
                        </a:rPr>
                        <a:t>40</a:t>
                      </a:r>
                      <a:r>
                        <a:rPr lang="en-US" sz="900" dirty="0">
                          <a:effectLst/>
                        </a:rPr>
                        <a:t>,</a:t>
                      </a:r>
                      <a:r>
                        <a:rPr lang="en-US" sz="900" dirty="0">
                          <a:solidFill>
                            <a:srgbClr val="004B83"/>
                          </a:solidFill>
                          <a:effectLst/>
                          <a:hlinkClick r:id="rId10" tooltip="Chuang-Stein C, Anderson K, Gallo P, et al. Sample size reestimation: a review and recommendations. Drug Inf J. 2006;40:475–84. &#10;https://doi.org/10.1177/216847900604000413&#10;&#10;."/>
                        </a:rPr>
                        <a:t>41</a:t>
                      </a:r>
                      <a:r>
                        <a:rPr lang="en-US" sz="900" dirty="0">
                          <a:effectLst/>
                        </a:rPr>
                        <a:t>,</a:t>
                      </a:r>
                      <a:r>
                        <a:rPr lang="en-US" sz="900" dirty="0">
                          <a:solidFill>
                            <a:srgbClr val="004B83"/>
                          </a:solidFill>
                          <a:effectLst/>
                          <a:hlinkClick r:id="rId11" tooltip="Friede T, Kieser M. A comparison of methods for adaptive sample size adjustment. Stat Med. 2001;20:3861–73. &#10;https://doi.org/10.1002/sim.972&#10;&#10;."/>
                        </a:rPr>
                        <a:t>42</a:t>
                      </a:r>
                      <a:r>
                        <a:rPr lang="en-US" sz="900" dirty="0">
                          <a:effectLst/>
                        </a:rPr>
                        <a:t>,</a:t>
                      </a:r>
                      <a:r>
                        <a:rPr lang="en-US" sz="900" dirty="0">
                          <a:solidFill>
                            <a:srgbClr val="004B83"/>
                          </a:solidFill>
                          <a:effectLst/>
                          <a:hlinkClick r:id="rId12" tooltip="Friede T, Kieser M. Sample size recalculation for binary data in internal pilot study designs. Pharm Stat. 2004;3:269–79. &#10;https://doi.org/10.1002/pst.140&#10;&#10;."/>
                        </a:rPr>
                        <a:t>43</a:t>
                      </a:r>
                      <a:r>
                        <a:rPr lang="en-US" sz="900" dirty="0">
                          <a:effectLst/>
                        </a:rPr>
                        <a:t>,</a:t>
                      </a:r>
                      <a:r>
                        <a:rPr lang="en-US" sz="900" dirty="0">
                          <a:solidFill>
                            <a:srgbClr val="004B83"/>
                          </a:solidFill>
                          <a:effectLst/>
                          <a:hlinkClick r:id="rId13" tooltip="Friede T, Kieser M. Sample size recalculation in internal pilot study designs: a review. Biom J. 2006;48:537–55. &#10;https://doi.org/10.1002/bimj.200510238&#10;&#10;."/>
                        </a:rPr>
                        <a:t>44</a:t>
                      </a:r>
                      <a:r>
                        <a:rPr lang="en-US" sz="900" dirty="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3662985449"/>
                  </a:ext>
                </a:extLst>
              </a:tr>
              <a:tr h="372068">
                <a:tc>
                  <a:txBody>
                    <a:bodyPr/>
                    <a:lstStyle/>
                    <a:p>
                      <a:pPr algn="l" fontAlgn="t"/>
                      <a:r>
                        <a:rPr lang="en-US" sz="900" dirty="0">
                          <a:effectLst/>
                        </a:rPr>
                        <a:t>Stopping the trial early for efficacy, futility, or safety when there is sufficient evidence [</a:t>
                      </a:r>
                      <a:r>
                        <a:rPr lang="en-US" sz="900" dirty="0">
                          <a:solidFill>
                            <a:srgbClr val="004B83"/>
                          </a:solidFill>
                          <a:effectLst/>
                          <a:hlinkClick r:id="rId14" tooltip="Stevely A, Dimairo M, Todd S, et al. An investigation of the shortcomings of the CONSORT 2010 statement for the reporting of group sequential randomised controlled trials: a methodological systematic review. PLoS One. 2015;10:e0141104. &#10;https://doi.org/10.1371/journal.pone.0141104&#10;&#10;."/>
                        </a:rPr>
                        <a:t>45</a:t>
                      </a:r>
                      <a:r>
                        <a:rPr lang="en-US" sz="900" dirty="0">
                          <a:effectLst/>
                        </a:rPr>
                        <a:t>, </a:t>
                      </a:r>
                      <a:r>
                        <a:rPr lang="en-US" sz="900" dirty="0">
                          <a:solidFill>
                            <a:srgbClr val="004B83"/>
                          </a:solidFill>
                          <a:effectLst/>
                          <a:hlinkClick r:id="rId15" tooltip="Pritchett Y, Jemiai Y, Chang Y, et al. The use of group sequential, information-based sample size re-estimation in the design of the PRIMO study of chronic kidney disease. Clin Trials. 2011;8:165–74. &#10;https://doi.org/10.1177/1740774511399128&#10;&#10;."/>
                        </a:rPr>
                        <a:t>46</a:t>
                      </a:r>
                      <a:r>
                        <a:rPr lang="en-US" sz="900" dirty="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900" dirty="0">
                          <a:effectLst/>
                        </a:rPr>
                        <a:t>Group sequential design (GSD) [</a:t>
                      </a:r>
                      <a:r>
                        <a:rPr lang="en-US" sz="900" dirty="0">
                          <a:solidFill>
                            <a:srgbClr val="004B83"/>
                          </a:solidFill>
                          <a:effectLst/>
                          <a:hlinkClick r:id="rId16" tooltip="Jennison C, Turnbull BW. Group sequential methods with applications to clinical trials. London: Chapman &amp; Hall/CRC; 2000."/>
                        </a:rPr>
                        <a:t>47</a:t>
                      </a:r>
                      <a:r>
                        <a:rPr lang="en-US" sz="900" dirty="0">
                          <a:effectLst/>
                        </a:rPr>
                        <a:t>, </a:t>
                      </a:r>
                      <a:r>
                        <a:rPr lang="en-US" sz="900" dirty="0">
                          <a:solidFill>
                            <a:srgbClr val="004B83"/>
                          </a:solidFill>
                          <a:effectLst/>
                          <a:hlinkClick r:id="rId17" tooltip="Whitehead J. The design and analysis of sequential clinical trials. 2nd ed. Hoboken: Wiley; 2000."/>
                        </a:rPr>
                        <a:t>48</a:t>
                      </a:r>
                      <a:r>
                        <a:rPr lang="en-US" sz="900" dirty="0">
                          <a:effectLst/>
                        </a:rPr>
                        <a:t>]; [</a:t>
                      </a:r>
                      <a:r>
                        <a:rPr lang="en-US" sz="900" dirty="0">
                          <a:solidFill>
                            <a:srgbClr val="004B83"/>
                          </a:solidFill>
                          <a:effectLst/>
                          <a:hlinkClick r:id="rId18" tooltip="Mehta CR, Tsiatis AA. Flexible sample size considerations using information-based interim monitoring. Drug Inf J. 2001;35:1095–112. &#10;https://doi.org/10.1177/009286150103500407&#10;&#10;."/>
                        </a:rPr>
                        <a:t>49</a:t>
                      </a:r>
                      <a:r>
                        <a:rPr lang="en-US" sz="900" dirty="0">
                          <a:effectLst/>
                        </a:rPr>
                        <a:t>]; futility assessment using stochastic curtailment [</a:t>
                      </a:r>
                      <a:r>
                        <a:rPr lang="en-US" sz="900" dirty="0">
                          <a:solidFill>
                            <a:srgbClr val="004B83"/>
                          </a:solidFill>
                          <a:effectLst/>
                          <a:hlinkClick r:id="rId19" tooltip="Herson J, Buyse M, Wittes JT. On stopping a randomized clinical trial for futility. In: Kowalski J, Piantadosi S, editors. Designs for clinical trials: perspectives on current issues. Berlin: Springer; 2012. p. 109–37. &#10;https://doi.org/10.1007/978-1-4614-0140-7_5&#10;&#10;."/>
                        </a:rPr>
                        <a:t>50</a:t>
                      </a:r>
                      <a:r>
                        <a:rPr lang="en-US" sz="900" dirty="0">
                          <a:effectLst/>
                        </a:rPr>
                        <a:t>,</a:t>
                      </a:r>
                      <a:r>
                        <a:rPr lang="en-US" sz="900" dirty="0">
                          <a:solidFill>
                            <a:srgbClr val="004B83"/>
                          </a:solidFill>
                          <a:effectLst/>
                          <a:hlinkClick r:id="rId20" tooltip="Gallo P, Mao L, Shih VH. Alternative views on setting clinical trial futility criteria. J Biopharm Stat. 2014;24:976–93. &#10;https://doi.org/10.1080/10543406.2014.932285&#10;&#10;."/>
                        </a:rPr>
                        <a:t>51</a:t>
                      </a:r>
                      <a:r>
                        <a:rPr lang="en-US" sz="900" dirty="0">
                          <a:effectLst/>
                        </a:rPr>
                        <a:t>,</a:t>
                      </a:r>
                      <a:r>
                        <a:rPr lang="en-US" sz="900" dirty="0">
                          <a:solidFill>
                            <a:srgbClr val="004B83"/>
                          </a:solidFill>
                          <a:effectLst/>
                          <a:hlinkClick r:id="rId21" tooltip="Lachin JM. Futility interim monitoring with control of type I and II error probabilities using the interim Z-value or confidence limit. Clin Trials. 2009;6:565–73. &#10;https://doi.org/10.1177/1740774509350327&#10;&#10;."/>
                        </a:rPr>
                        <a:t>52</a:t>
                      </a:r>
                      <a:r>
                        <a:rPr lang="en-US" sz="900" dirty="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2549874415"/>
                  </a:ext>
                </a:extLst>
              </a:tr>
              <a:tr h="534155">
                <a:tc>
                  <a:txBody>
                    <a:bodyPr/>
                    <a:lstStyle/>
                    <a:p>
                      <a:pPr algn="l" fontAlgn="t"/>
                      <a:r>
                        <a:rPr lang="en-US" sz="900" dirty="0">
                          <a:effectLst/>
                        </a:rPr>
                        <a:t>Evaluating multiple treatments in one trial allowing for early selection of promising treatments or dropping futile or unsafe treatments [</a:t>
                      </a:r>
                      <a:r>
                        <a:rPr lang="en-US" sz="900" dirty="0">
                          <a:solidFill>
                            <a:srgbClr val="004B83"/>
                          </a:solidFill>
                          <a:effectLst/>
                          <a:hlinkClick r:id="rId22" tooltip="Pushpakom SP, Taylor C, Kolamunnage-Dona R, et al. Telmisartan and insulin resistance in HIV (TAILoR): protocol for a dose-ranging phase II randomised open-labelled trial of telmisartan as a strategy for the reduction of insulin resistance in HIV-positive individuals on combination antiretroviral therapy. BMJ Open. 2015;5:e009566. &#10;https://doi.org/10.1136/bmjopen-2015-009566&#10;&#10;."/>
                        </a:rPr>
                        <a:t>53</a:t>
                      </a:r>
                      <a:r>
                        <a:rPr lang="en-US" sz="900" dirty="0">
                          <a:effectLst/>
                        </a:rPr>
                        <a:t>,</a:t>
                      </a:r>
                      <a:r>
                        <a:rPr lang="en-US" sz="900" dirty="0">
                          <a:solidFill>
                            <a:srgbClr val="004B83"/>
                          </a:solidFill>
                          <a:effectLst/>
                          <a:hlinkClick r:id="rId23" tooltip="Sydes MR, Parmar MKB, Mason MD, et al. Flexible trial design in practice - stopping arms for lack-of-benefit and adding research arms mid-trial in STAMPEDE: a multi-arm multi-stage randomized controlled trial. Trials. 2012;13:168. &#10;https://doi.org/10.1186/1745-6215-13-168&#10;&#10;."/>
                        </a:rPr>
                        <a:t>54</a:t>
                      </a:r>
                      <a:r>
                        <a:rPr lang="en-US" sz="900" dirty="0">
                          <a:effectLst/>
                        </a:rPr>
                        <a:t>,</a:t>
                      </a:r>
                      <a:r>
                        <a:rPr lang="en-US" sz="900" dirty="0">
                          <a:solidFill>
                            <a:srgbClr val="004B83"/>
                          </a:solidFill>
                          <a:effectLst/>
                          <a:hlinkClick r:id="rId24" tooltip="Parmar MKB, Barthel FM-S, Sydes M, et al. Speeding up the evaluation of new agents in cancer. J Natl Cancer Inst. 2008;100:1204–14. &#10;https://doi.org/10.1093/jnci/djn267&#10;&#10;."/>
                        </a:rPr>
                        <a:t>55</a:t>
                      </a:r>
                      <a:r>
                        <a:rPr lang="en-US" sz="900" dirty="0">
                          <a:effectLst/>
                        </a:rPr>
                        <a:t>] and add to ongoing trial [</a:t>
                      </a:r>
                      <a:r>
                        <a:rPr lang="en-US" sz="900" dirty="0">
                          <a:solidFill>
                            <a:srgbClr val="004B83"/>
                          </a:solidFill>
                          <a:effectLst/>
                          <a:hlinkClick r:id="rId25" tooltip="Cohen DR, Todd S, Gregory WM, Brown JM. Adding a treatment arm to an ongoing clinical trial: a review of methodology and practice. Trials. 2015;16:179. &#10;https://doi.org/10.1186/s13063-015-0697-y&#10;&#10;."/>
                        </a:rPr>
                        <a:t>56</a:t>
                      </a:r>
                      <a:r>
                        <a:rPr lang="en-US" sz="900" dirty="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900">
                          <a:effectLst/>
                        </a:rPr>
                        <a:t>Multi-arm multi-stage (MAMS), dose/treatment-selection, drop-the-loser, or pick-the-winner, or add arm [</a:t>
                      </a:r>
                      <a:r>
                        <a:rPr lang="en-US" sz="900">
                          <a:solidFill>
                            <a:srgbClr val="004B83"/>
                          </a:solidFill>
                          <a:effectLst/>
                          <a:hlinkClick r:id="rId26" tooltip="Jaki T, Wason JMS. Multi-arm multi-stage trials can improve the efficiency of finding effective treatments for stroke: a case study. BMC Cardiovasc Disord. 2018;18:215. &#10;https://doi.org/10.1186/s12872-018-0956-4&#10;&#10;."/>
                        </a:rPr>
                        <a:t>23</a:t>
                      </a:r>
                      <a:r>
                        <a:rPr lang="en-US" sz="900">
                          <a:effectLst/>
                        </a:rPr>
                        <a:t>, </a:t>
                      </a:r>
                      <a:r>
                        <a:rPr lang="en-US" sz="900">
                          <a:solidFill>
                            <a:srgbClr val="004B83"/>
                          </a:solidFill>
                          <a:effectLst/>
                          <a:hlinkClick r:id="rId27" tooltip="Magirr D, Stallard N, Jaki T. Flexible sequential designs for multi-arm clinical trials. Stat Med. 2014;33:3269–79. &#10;https://doi.org/10.1002/sim.6183&#10;&#10;."/>
                        </a:rPr>
                        <a:t>57</a:t>
                      </a:r>
                      <a:r>
                        <a:rPr lang="en-US" sz="900">
                          <a:effectLst/>
                        </a:rPr>
                        <a:t>,</a:t>
                      </a:r>
                      <a:r>
                        <a:rPr lang="en-US" sz="900">
                          <a:solidFill>
                            <a:srgbClr val="004B83"/>
                          </a:solidFill>
                          <a:effectLst/>
                          <a:hlinkClick r:id="rId28" tooltip="Hommel G. Adaptive modifications of hypotheses after an interim analysis. Biom J. 2001;43:581–9. &#10;https://doi.org/10.1002/1521-4036(200109)43:5&lt;581::AID-BIMJ581&gt;3.0.CO;2-J&#10;&#10;."/>
                        </a:rPr>
                        <a:t>58</a:t>
                      </a:r>
                      <a:r>
                        <a:rPr lang="en-US" sz="900">
                          <a:effectLst/>
                        </a:rPr>
                        <a:t>,</a:t>
                      </a:r>
                      <a:r>
                        <a:rPr lang="en-US" sz="900">
                          <a:solidFill>
                            <a:srgbClr val="004B83"/>
                          </a:solidFill>
                          <a:effectLst/>
                          <a:hlinkClick r:id="rId29" tooltip="Jaki T. Multi-arm clinical trials with treatment selection: what can be gained and at what price? Clin Investig (Lond). 2015;5:393–9. &#10;https://doi.org/10.4155/cli.15.13&#10;&#10;."/>
                        </a:rPr>
                        <a:t>59</a:t>
                      </a:r>
                      <a:r>
                        <a:rPr lang="en-US" sz="900">
                          <a:effectLst/>
                        </a:rPr>
                        <a:t>,</a:t>
                      </a:r>
                      <a:r>
                        <a:rPr lang="en-US" sz="900">
                          <a:solidFill>
                            <a:srgbClr val="004B83"/>
                          </a:solidFill>
                          <a:effectLst/>
                          <a:hlinkClick r:id="rId30" tooltip="Wason J, Magirr D, Law M, Jaki T. Some recommendations for multi-arm multi-stage trials. Stat Methods Med Res. 2016;25:716–27. &#10;https://doi.org/10.1177/0962280212465498&#10;&#10;."/>
                        </a:rPr>
                        <a:t>60</a:t>
                      </a:r>
                      <a:r>
                        <a:rPr lang="en-US" sz="900">
                          <a:effectLst/>
                        </a:rPr>
                        <a:t>,</a:t>
                      </a:r>
                      <a:r>
                        <a:rPr lang="en-US" sz="900">
                          <a:solidFill>
                            <a:srgbClr val="004B83"/>
                          </a:solidFill>
                          <a:effectLst/>
                          <a:hlinkClick r:id="rId31" tooltip="Wason J, Stallard N, Bowden J, Jennison C. A multi-stage drop-the-losers design for multi-arm clinical trials. Stat Methods Med Res. 2017;26:508–24. &#10;https://doi.org/10.1177/0962280214550759&#10;&#10;."/>
                        </a:rPr>
                        <a:t>61</a:t>
                      </a:r>
                      <a:r>
                        <a:rPr lang="en-US" sz="900">
                          <a:effectLst/>
                        </a:rPr>
                        <a:t>,</a:t>
                      </a:r>
                      <a:r>
                        <a:rPr lang="en-US" sz="900">
                          <a:solidFill>
                            <a:srgbClr val="004B83"/>
                          </a:solidFill>
                          <a:effectLst/>
                          <a:hlinkClick r:id="rId32" tooltip="Ghosh P, Liu L, Senchaudhuri P, Gao P, Mehta C. Design and monitoring of multi-arm multi-stage clinical trials. Biometrics. 2017;73:1289–99. &#10;https://doi.org/10.1111/biom.12687&#10;&#10;."/>
                        </a:rPr>
                        <a:t>62</a:t>
                      </a:r>
                      <a:r>
                        <a:rPr lang="en-US" sz="900">
                          <a:effectLst/>
                        </a:rPr>
                        <a:t>,</a:t>
                      </a:r>
                      <a:r>
                        <a:rPr lang="en-US" sz="900">
                          <a:solidFill>
                            <a:srgbClr val="004B83"/>
                          </a:solidFill>
                          <a:effectLst/>
                          <a:hlinkClick r:id="rId33" tooltip="Heritier S, Lô SN, Morgan CC. An adaptive confirmatory trial with interim treatment selection: practical experiences and unbalanced randomization. Stat Med. 2011;30:1541–54. &#10;https://doi.org/10.1002/sim.4179&#10;&#10;."/>
                        </a:rPr>
                        <a:t>63</a:t>
                      </a:r>
                      <a:r>
                        <a:rPr lang="en-US" sz="900">
                          <a:effectLst/>
                        </a:rPr>
                        <a:t>,</a:t>
                      </a:r>
                      <a:r>
                        <a:rPr lang="en-US" sz="900">
                          <a:solidFill>
                            <a:srgbClr val="004B83"/>
                          </a:solidFill>
                          <a:effectLst/>
                          <a:hlinkClick r:id="rId34" tooltip="Posch M, Koenig F, Branson M, Brannath W, Dunger-Baldauf C, Bauer P. Testing and estimation in flexible group sequential designs with adaptive treatment selection. Stat Med. 2005;24:3697–714. &#10;https://doi.org/10.1002/sim.2389&#10;&#10;."/>
                        </a:rPr>
                        <a:t>64</a:t>
                      </a:r>
                      <a:r>
                        <a:rPr lang="en-US" sz="900">
                          <a:effectLst/>
                        </a:rPr>
                        <a:t>,</a:t>
                      </a:r>
                      <a:r>
                        <a:rPr lang="en-US" sz="900">
                          <a:solidFill>
                            <a:srgbClr val="004B83"/>
                          </a:solidFill>
                          <a:effectLst/>
                          <a:hlinkClick r:id="rId35" tooltip="Bauer P, Kieser M. Combining different phases in the development of medical treatments within a single trial. Stat Med. 1999;18:1833–48. &#10;https://doi.org/10.1002/(SICI)1097-0258(19990730)18:14&lt;1833::AID-SIM221&gt;3.0.CO;2-3&#10;&#10;."/>
                        </a:rPr>
                        <a:t>65</a:t>
                      </a:r>
                      <a:r>
                        <a:rPr lang="en-US" sz="900">
                          <a:effectLst/>
                        </a:rPr>
                        <a:t>,</a:t>
                      </a:r>
                      <a:r>
                        <a:rPr lang="en-US" sz="900">
                          <a:solidFill>
                            <a:srgbClr val="004B83"/>
                          </a:solidFill>
                          <a:effectLst/>
                          <a:hlinkClick r:id="rId36" tooltip="Bretz F, Koenig F, Brannath W, Glimm E, Posch M. Adaptive designs for confirmatory clinical trials. Stat Med. 2009;28:1181–217. &#10;https://doi.org/10.1002/sim.3538&#10;&#10;."/>
                        </a:rPr>
                        <a:t>66</a:t>
                      </a:r>
                      <a:r>
                        <a:rPr lang="en-US" sz="90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812768609"/>
                  </a:ext>
                </a:extLst>
              </a:tr>
              <a:tr h="372068">
                <a:tc>
                  <a:txBody>
                    <a:bodyPr/>
                    <a:lstStyle/>
                    <a:p>
                      <a:pPr algn="l" fontAlgn="t"/>
                      <a:r>
                        <a:rPr lang="en-US" sz="900">
                          <a:effectLst/>
                        </a:rPr>
                        <a:t>Changing the treatment allocation ratio to favour treatments indicating beneficial effects [</a:t>
                      </a:r>
                      <a:r>
                        <a:rPr lang="en-US" sz="900">
                          <a:solidFill>
                            <a:srgbClr val="004B83"/>
                          </a:solidFill>
                          <a:effectLst/>
                          <a:hlinkClick r:id="rId37" tooltip="Giles FJ, Kantarjian HM, Cortes JE, et al. Adaptive randomized study of idarubicin and cytarabine versus troxacitabine and cytarabine versus troxacitabine and idarubicin in untreated patients 50 years or older with adverse karyotype acute myeloid leukemia. J Clin Oncol. 2003;21:1722–7. &#10;https://doi.org/10.1200/JCO.2003.11.016&#10;&#10;."/>
                        </a:rPr>
                        <a:t>67</a:t>
                      </a:r>
                      <a:r>
                        <a:rPr lang="en-US" sz="900">
                          <a:effectLst/>
                        </a:rPr>
                        <a:t>, </a:t>
                      </a:r>
                      <a:r>
                        <a:rPr lang="en-US" sz="900">
                          <a:solidFill>
                            <a:srgbClr val="004B83"/>
                          </a:solidFill>
                          <a:effectLst/>
                          <a:hlinkClick r:id="rId38" tooltip="Grieve AP. Response-adaptive clinical trials: case studies in the medical literature. Pharm Stat. 2017;16:64–86. &#10;https://doi.org/10.1002/pst.1778&#10;&#10;."/>
                        </a:rPr>
                        <a:t>68</a:t>
                      </a:r>
                      <a:r>
                        <a:rPr lang="en-US" sz="90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900">
                          <a:effectLst/>
                        </a:rPr>
                        <a:t>Response-adaptive randomisation (RAR) [</a:t>
                      </a:r>
                      <a:r>
                        <a:rPr lang="en-US" sz="900">
                          <a:solidFill>
                            <a:srgbClr val="004B83"/>
                          </a:solidFill>
                          <a:effectLst/>
                          <a:hlinkClick r:id="rId39" tooltip="Grieve AP. Response-adaptive clinical trials: case studies in the medical literature. Pharm Stat. 2017;16:64–86. &#10;https://doi.org/10.1002/pst.1778&#10;&#10;."/>
                        </a:rPr>
                        <a:t>68</a:t>
                      </a:r>
                      <a:r>
                        <a:rPr lang="en-US" sz="900">
                          <a:effectLst/>
                        </a:rPr>
                        <a:t>,</a:t>
                      </a:r>
                      <a:r>
                        <a:rPr lang="en-US" sz="900">
                          <a:solidFill>
                            <a:srgbClr val="004B83"/>
                          </a:solidFill>
                          <a:effectLst/>
                          <a:hlinkClick r:id="rId40" tooltip="Hu F, Rosenberger WF. The theory of response-adaptive randomization in clinical trials. Wiley: Hoboken, 2006 doi:&#10;https://doi.org/10.1002/047005588X&#10;&#10;."/>
                        </a:rPr>
                        <a:t>69</a:t>
                      </a:r>
                      <a:r>
                        <a:rPr lang="en-US" sz="900">
                          <a:effectLst/>
                        </a:rPr>
                        <a:t>,</a:t>
                      </a:r>
                      <a:r>
                        <a:rPr lang="en-US" sz="900">
                          <a:solidFill>
                            <a:srgbClr val="004B83"/>
                          </a:solidFill>
                          <a:effectLst/>
                          <a:hlinkClick r:id="rId41" tooltip="Nowacki AS, Zhao W, Palesch YY. A surrogate-primary replacement algorithm for response-adaptive randomization in stroke clinical trials. Stat Methods Med Res. 2017;26:1078–92. &#10;https://doi.org/10.1177/0962280214567142&#10;&#10;."/>
                        </a:rPr>
                        <a:t>70</a:t>
                      </a:r>
                      <a:r>
                        <a:rPr lang="en-US" sz="900">
                          <a:effectLst/>
                        </a:rPr>
                        <a:t>,</a:t>
                      </a:r>
                      <a:r>
                        <a:rPr lang="en-US" sz="900">
                          <a:solidFill>
                            <a:srgbClr val="004B83"/>
                          </a:solidFill>
                          <a:effectLst/>
                          <a:hlinkClick r:id="rId42" tooltip="Eickhoff JC, Kim K, Beach J, Kolesar JM, Gee JR. A Bayesian adaptive design with biomarkers for targeted therapies. Clin Trials. 2010;7:546–56. &#10;https://doi.org/10.1177/1740774510372657&#10;&#10;."/>
                        </a:rPr>
                        <a:t>71</a:t>
                      </a:r>
                      <a:r>
                        <a:rPr lang="en-US" sz="900">
                          <a:effectLst/>
                        </a:rPr>
                        <a:t>,</a:t>
                      </a:r>
                      <a:r>
                        <a:rPr lang="en-US" sz="900">
                          <a:solidFill>
                            <a:srgbClr val="004B83"/>
                          </a:solidFill>
                          <a:effectLst/>
                          <a:hlinkClick r:id="rId43" tooltip="Williamson SF, Jacko P, Villar SS, Jaki T. A Bayesian adaptive design for clinical trials in rare diseases. Comput Stat Data Anal. 2017;113:136–53. &#10;https://doi.org/10.1016/j.csda.2016.09.006&#10;&#10;."/>
                        </a:rPr>
                        <a:t>72</a:t>
                      </a:r>
                      <a:r>
                        <a:rPr lang="en-US" sz="900">
                          <a:effectLst/>
                        </a:rPr>
                        <a:t>,</a:t>
                      </a:r>
                      <a:r>
                        <a:rPr lang="en-US" sz="900">
                          <a:solidFill>
                            <a:srgbClr val="004B83"/>
                          </a:solidFill>
                          <a:effectLst/>
                          <a:hlinkClick r:id="rId44" tooltip="Berry DA, Eick SG. Adaptive assignment versus balanced randomization in clinical trials: a decision analysis. Stat Med. 1995;14:231–46. &#10;https://doi.org/10.1002/sim.4780140302&#10;&#10;."/>
                        </a:rPr>
                        <a:t>73</a:t>
                      </a:r>
                      <a:r>
                        <a:rPr lang="en-US" sz="90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2932157503"/>
                  </a:ext>
                </a:extLst>
              </a:tr>
              <a:tr h="285732">
                <a:tc>
                  <a:txBody>
                    <a:bodyPr/>
                    <a:lstStyle/>
                    <a:p>
                      <a:pPr algn="l" fontAlgn="t"/>
                      <a:r>
                        <a:rPr lang="en-US" sz="900" dirty="0" err="1">
                          <a:effectLst/>
                        </a:rPr>
                        <a:t>IMultiple</a:t>
                      </a:r>
                      <a:r>
                        <a:rPr lang="en-US" sz="900" dirty="0">
                          <a:effectLst/>
                        </a:rPr>
                        <a:t> trial phases, in one trial under a single protocol [</a:t>
                      </a:r>
                      <a:r>
                        <a:rPr lang="en-US" sz="900" dirty="0">
                          <a:solidFill>
                            <a:srgbClr val="004B83"/>
                          </a:solidFill>
                          <a:effectLst/>
                          <a:hlinkClick r:id="rId45" tooltip="Chen YH, Gesser R, Luxembourg A. A seamless phase IIB/III adaptive outcome trial: design rationale and implementation challenges. Clin Trials. 2015;12:84–90. &#10;https://doi.org/10.1177/1740774514552110&#10;&#10;."/>
                        </a:rPr>
                        <a:t>74</a:t>
                      </a:r>
                      <a:r>
                        <a:rPr lang="en-US" sz="900" dirty="0">
                          <a:effectLst/>
                        </a:rPr>
                        <a:t>,</a:t>
                      </a:r>
                      <a:r>
                        <a:rPr lang="en-US" sz="900" dirty="0">
                          <a:solidFill>
                            <a:srgbClr val="004B83"/>
                          </a:solidFill>
                          <a:effectLst/>
                          <a:hlinkClick r:id="rId46" tooltip="Cuffe RL, Lawrence D, Stone A, Vandemeulebroecke M. When is a seamless study desirable? Case studies from different pharmaceutical sponsors. Pharm Stat. 2014;13:229–37. &#10;https://doi.org/10.1002/pst.1622&#10;&#10;."/>
                        </a:rPr>
                        <a:t>75</a:t>
                      </a:r>
                      <a:r>
                        <a:rPr lang="en-US" sz="900" dirty="0">
                          <a:effectLst/>
                        </a:rPr>
                        <a:t>,</a:t>
                      </a:r>
                      <a:r>
                        <a:rPr lang="en-US" sz="900" dirty="0">
                          <a:solidFill>
                            <a:srgbClr val="004B83"/>
                          </a:solidFill>
                          <a:effectLst/>
                          <a:hlinkClick r:id="rId47" tooltip="Donohue JF, Fogarty C, Lötvall J, INHANCE Study Investigators, et al. Once-daily bronchodilators for chronic obstructive pulmonary disease: indacaterol versus tiotropium. Am J Respir Crit Care Med. 2010;182:155–62. &#10;https://doi.org/10.1164/rccm.200910-1500OC&#10;&#10;."/>
                        </a:rPr>
                        <a:t>76</a:t>
                      </a:r>
                      <a:r>
                        <a:rPr lang="en-US" sz="900" dirty="0">
                          <a:effectLst/>
                        </a:rPr>
                        <a:t>]. </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900" dirty="0">
                          <a:effectLst/>
                        </a:rPr>
                        <a:t>Operationally or inferentially seamless AD [</a:t>
                      </a:r>
                      <a:r>
                        <a:rPr lang="en-US" sz="900" dirty="0">
                          <a:solidFill>
                            <a:srgbClr val="004B83"/>
                          </a:solidFill>
                          <a:effectLst/>
                          <a:hlinkClick r:id="rId33" tooltip="Heritier S, Lô SN, Morgan CC. An adaptive confirmatory trial with interim treatment selection: practical experiences and unbalanced randomization. Stat Med. 2011;30:1541–54. &#10;https://doi.org/10.1002/sim.4179&#10;&#10;."/>
                        </a:rPr>
                        <a:t>63</a:t>
                      </a:r>
                      <a:r>
                        <a:rPr lang="en-US" sz="900" dirty="0">
                          <a:effectLst/>
                        </a:rPr>
                        <a:t>,</a:t>
                      </a:r>
                      <a:r>
                        <a:rPr lang="en-US" sz="900" dirty="0">
                          <a:solidFill>
                            <a:srgbClr val="004B83"/>
                          </a:solidFill>
                          <a:effectLst/>
                          <a:hlinkClick r:id="rId34" tooltip="Posch M, Koenig F, Branson M, Brannath W, Dunger-Baldauf C, Bauer P. Testing and estimation in flexible group sequential designs with adaptive treatment selection. Stat Med. 2005;24:3697–714. &#10;https://doi.org/10.1002/sim.2389&#10;&#10;."/>
                        </a:rPr>
                        <a:t>64</a:t>
                      </a:r>
                      <a:r>
                        <a:rPr lang="en-US" sz="900" dirty="0">
                          <a:effectLst/>
                        </a:rPr>
                        <a:t>,</a:t>
                      </a:r>
                      <a:r>
                        <a:rPr lang="en-US" sz="900" dirty="0">
                          <a:solidFill>
                            <a:srgbClr val="004B83"/>
                          </a:solidFill>
                          <a:effectLst/>
                          <a:hlinkClick r:id="rId48" tooltip="Bauer P, Kieser M. Combining different phases in the development of medical treatments within a single trial. Stat Med. 1999;18:1833–48. &#10;https://doi.org/10.1002/(SICI)1097-0258(19990730)18:14&lt;1833::AID-SIM221&gt;3.0.CO;2-3&#10;&#10;."/>
                        </a:rPr>
                        <a:t>65</a:t>
                      </a:r>
                      <a:r>
                        <a:rPr lang="en-US" sz="900" dirty="0">
                          <a:effectLst/>
                        </a:rPr>
                        <a:t>, </a:t>
                      </a:r>
                      <a:r>
                        <a:rPr lang="en-US" sz="900" dirty="0">
                          <a:solidFill>
                            <a:srgbClr val="004B83"/>
                          </a:solidFill>
                          <a:effectLst/>
                          <a:hlinkClick r:id="rId49" tooltip="Bretz F, Schmidli H, König F, Racine A, Maurer W. Confirmatory seamless phase II/III clinical trials with hypotheses selection at interim: general concepts. Biom J. 2006;48:623–34. &#10;https://doi.org/10.1002/bimj.200510232&#10;&#10;."/>
                        </a:rPr>
                        <a:t>77</a:t>
                      </a:r>
                      <a:r>
                        <a:rPr lang="en-US" sz="900" dirty="0">
                          <a:effectLst/>
                        </a:rPr>
                        <a:t>,</a:t>
                      </a:r>
                      <a:r>
                        <a:rPr lang="en-US" sz="900" dirty="0">
                          <a:solidFill>
                            <a:srgbClr val="004B83"/>
                          </a:solidFill>
                          <a:effectLst/>
                          <a:hlinkClick r:id="rId50" tooltip="Bauer P, Bretz F, Dragalin V, König F, Wassmer G. Twenty-five years of confirmatory adaptive designs: opportunities and pitfalls. Stat Med. 2016;35:325–47. &#10;https://doi.org/10.1002/sim.6472&#10;&#10;."/>
                        </a:rPr>
                        <a:t>78</a:t>
                      </a:r>
                      <a:r>
                        <a:rPr lang="en-US" sz="900" dirty="0">
                          <a:effectLst/>
                        </a:rPr>
                        <a:t>,</a:t>
                      </a:r>
                      <a:r>
                        <a:rPr lang="en-US" sz="900" dirty="0">
                          <a:solidFill>
                            <a:srgbClr val="004B83"/>
                          </a:solidFill>
                          <a:effectLst/>
                          <a:hlinkClick r:id="rId51" tooltip="Koenig F, Brannath W, Bretz F, Posch M. Adaptive Dunnett tests for treatment selection. Stat Med. 2008;27:1612–25. &#10;https://doi.org/10.1002/sim.3048&#10;&#10;."/>
                        </a:rPr>
                        <a:t>79</a:t>
                      </a:r>
                      <a:r>
                        <a:rPr lang="en-US" sz="900" dirty="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3110299908"/>
                  </a:ext>
                </a:extLst>
              </a:tr>
              <a:tr h="464279">
                <a:tc>
                  <a:txBody>
                    <a:bodyPr/>
                    <a:lstStyle/>
                    <a:p>
                      <a:pPr algn="l" fontAlgn="t"/>
                      <a:r>
                        <a:rPr lang="en-US" sz="900" dirty="0">
                          <a:effectLst/>
                        </a:rPr>
                        <a:t>Adjusting the trial population or selecting patients with certain characteristics that are most likely to benefit from investigative treatments [</a:t>
                      </a:r>
                      <a:r>
                        <a:rPr lang="en-US" sz="900" dirty="0">
                          <a:solidFill>
                            <a:srgbClr val="004B83"/>
                          </a:solidFill>
                          <a:effectLst/>
                          <a:hlinkClick r:id="rId52" tooltip="Antoniou M, Jorgensen AL, Kolamunnage-Dona R. Biomarker-guided adaptive trial designs in phase II and phase III: a methodological review. PLoS One. 2016;11:e0149803. &#10;https://doi.org/10.1371/journal.pone.0149803&#10;&#10;."/>
                        </a:rPr>
                        <a:t>80</a:t>
                      </a:r>
                      <a:r>
                        <a:rPr lang="en-US" sz="900" dirty="0">
                          <a:effectLst/>
                        </a:rPr>
                        <a:t>,</a:t>
                      </a:r>
                      <a:r>
                        <a:rPr lang="en-US" sz="900" dirty="0">
                          <a:solidFill>
                            <a:srgbClr val="004B83"/>
                          </a:solidFill>
                          <a:effectLst/>
                          <a:hlinkClick r:id="rId53" tooltip="Liu S, Lee JJ. An overview of the design and conduct of the BATTLE trials. Chin Clin Oncol. 2015;4:33. &#10;https://doi.org/10.3978/j.issn.2304-3865.2015.06.07&#10;&#10;."/>
                        </a:rPr>
                        <a:t>81</a:t>
                      </a:r>
                      <a:r>
                        <a:rPr lang="en-US" sz="900" dirty="0">
                          <a:effectLst/>
                        </a:rPr>
                        <a:t>,</a:t>
                      </a:r>
                      <a:r>
                        <a:rPr lang="en-US" sz="900" dirty="0">
                          <a:solidFill>
                            <a:srgbClr val="004B83"/>
                          </a:solidFill>
                          <a:effectLst/>
                          <a:hlinkClick r:id="rId54" tooltip="Barker AD, Sigman CC, Kelloff GJ, Hylton NM, Berry DA, Esserman LJ. I-SPY 2: an adaptive breast cancer trial design in the setting of neoadjuvant chemotherapy. Clin Pharmacol Ther. 2009;86:97–100. &#10;https://doi.org/10.1038/clpt.2009.68&#10;&#10;."/>
                        </a:rPr>
                        <a:t>82</a:t>
                      </a:r>
                      <a:r>
                        <a:rPr lang="en-US" sz="900" dirty="0">
                          <a:effectLst/>
                        </a:rPr>
                        <a:t>,</a:t>
                      </a:r>
                      <a:r>
                        <a:rPr lang="en-US" sz="900" dirty="0">
                          <a:solidFill>
                            <a:srgbClr val="004B83"/>
                          </a:solidFill>
                          <a:effectLst/>
                          <a:hlinkClick r:id="rId55" tooltip="Renfro LA, Mallick H, An MW, Sargent DJ, Mandrekar SJ. Clinical trial designs incorporating predictive biomarkers. Cancer Treat Rev. 2016;43:74–82. &#10;https://doi.org/10.1016/j.ctrv.2015.12.008&#10;&#10;."/>
                        </a:rPr>
                        <a:t>83</a:t>
                      </a:r>
                      <a:r>
                        <a:rPr lang="en-US" sz="900" dirty="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900">
                          <a:effectLst/>
                        </a:rPr>
                        <a:t>Population or patient enrichment or biomarker AD [</a:t>
                      </a:r>
                      <a:r>
                        <a:rPr lang="en-US" sz="900">
                          <a:solidFill>
                            <a:srgbClr val="004B83"/>
                          </a:solidFill>
                          <a:effectLst/>
                          <a:hlinkClick r:id="rId56" tooltip="Ondra T, Dmitrienko A, Friede T, et al. Methods for identification and confirmation of targeted subgroups in clinical trials: a systematic review. J Biopharm Stat. 2016;26:99–119. &#10;https://doi.org/10.1080/10543406.2015.1092034&#10;&#10;."/>
                        </a:rPr>
                        <a:t>84</a:t>
                      </a:r>
                      <a:r>
                        <a:rPr lang="en-US" sz="900">
                          <a:effectLst/>
                        </a:rPr>
                        <a:t>,</a:t>
                      </a:r>
                      <a:r>
                        <a:rPr lang="en-US" sz="900">
                          <a:solidFill>
                            <a:srgbClr val="004B83"/>
                          </a:solidFill>
                          <a:effectLst/>
                          <a:hlinkClick r:id="rId57" tooltip="Chiu Y-D, Koenig F, Posch M, Jaki T. Design and estimation in clinical trials with subpopulation selection. Stat Med. 2018;37:4335–52. &#10;https://doi.org/10.1002/sim.7925&#10;&#10;."/>
                        </a:rPr>
                        <a:t>85</a:t>
                      </a:r>
                      <a:r>
                        <a:rPr lang="en-US" sz="900">
                          <a:effectLst/>
                        </a:rPr>
                        <a:t>,</a:t>
                      </a:r>
                      <a:r>
                        <a:rPr lang="en-US" sz="900">
                          <a:solidFill>
                            <a:srgbClr val="004B83"/>
                          </a:solidFill>
                          <a:effectLst/>
                          <a:hlinkClick r:id="rId58" tooltip="Graf AC, Wassmer G, Friede T, Gera RG, Posch M. Robustness of testing procedures for confirmatory subpopulation analyses based on a continuous biomarker. Stat Methods Med Res. 2019;28:1879–92. &#10;https://doi.org/10.1177/0962280218777538&#10;&#10;."/>
                        </a:rPr>
                        <a:t>86</a:t>
                      </a:r>
                      <a:r>
                        <a:rPr lang="en-US" sz="900">
                          <a:effectLst/>
                        </a:rPr>
                        <a:t>,</a:t>
                      </a:r>
                      <a:r>
                        <a:rPr lang="en-US" sz="900">
                          <a:solidFill>
                            <a:srgbClr val="004B83"/>
                          </a:solidFill>
                          <a:effectLst/>
                          <a:hlinkClick r:id="rId59" tooltip="Joshi A, Zhang J, Fang L. Statistical design for a confirmatory trial with a continuous predictive biomarker: a case study. Contemp Clin Trials. 2017;63:19–29. &#10;https://doi.org/10.1016/j.cct.2017.05.010&#10;&#10;."/>
                        </a:rPr>
                        <a:t>87</a:t>
                      </a:r>
                      <a:r>
                        <a:rPr lang="en-US" sz="900">
                          <a:effectLst/>
                        </a:rPr>
                        <a:t>,</a:t>
                      </a:r>
                      <a:r>
                        <a:rPr lang="en-US" sz="900">
                          <a:solidFill>
                            <a:srgbClr val="004B83"/>
                          </a:solidFill>
                          <a:effectLst/>
                          <a:hlinkClick r:id="rId60" tooltip="Wang SJ, Hung HMJ. Adaptive enrichment with subpopulation selection at interim: methodologies, applications and design considerations. Contemp Clin Trials. 2013;36:673–81. &#10;https://doi.org/10.1016/j.cct.2013.09.008&#10;&#10;."/>
                        </a:rPr>
                        <a:t>88</a:t>
                      </a:r>
                      <a:r>
                        <a:rPr lang="en-US" sz="90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852259732"/>
                  </a:ext>
                </a:extLst>
              </a:tr>
              <a:tr h="372068">
                <a:tc>
                  <a:txBody>
                    <a:bodyPr/>
                    <a:lstStyle/>
                    <a:p>
                      <a:pPr algn="l" fontAlgn="t"/>
                      <a:r>
                        <a:rPr lang="en-US" sz="900">
                          <a:effectLst/>
                        </a:rPr>
                        <a:t>Changing the primary research hypotheses or objectives or primary endpoints [</a:t>
                      </a:r>
                      <a:r>
                        <a:rPr lang="en-US" sz="900">
                          <a:solidFill>
                            <a:srgbClr val="004B83"/>
                          </a:solidFill>
                          <a:effectLst/>
                          <a:hlinkClick r:id="rId61" tooltip="Bauer P, Bretz F, Dragalin V, König F, Wassmer G. Twenty-five years of confirmatory adaptive designs: opportunities and pitfalls. Stat Med. 2016;35:325–47. &#10;https://doi.org/10.1002/sim.6472&#10;&#10;."/>
                        </a:rPr>
                        <a:t>78</a:t>
                      </a:r>
                      <a:r>
                        <a:rPr lang="en-US" sz="900">
                          <a:effectLst/>
                        </a:rPr>
                        <a:t>, </a:t>
                      </a:r>
                      <a:r>
                        <a:rPr lang="en-US" sz="900">
                          <a:solidFill>
                            <a:srgbClr val="004B83"/>
                          </a:solidFill>
                          <a:effectLst/>
                          <a:hlinkClick r:id="rId62" tooltip="Hünseler C, Balling G, Röhlig C, Clonidine Study Group, et al. Continuous infusion of clonidine in ventilated newborns and infants: a randomized controlled trial. Pediatr Crit Care Med. 2014;15:511–22. &#10;https://doi.org/10.1097/PCC.0000000000000151&#10;&#10;."/>
                        </a:rPr>
                        <a:t>89</a:t>
                      </a:r>
                      <a:r>
                        <a:rPr lang="en-US" sz="900">
                          <a:effectLst/>
                        </a:rPr>
                        <a:t>]. For example, switching from non-inferiority to superiority.</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900">
                          <a:effectLst/>
                        </a:rPr>
                        <a:t>Adaptive hypotheses [</a:t>
                      </a:r>
                      <a:r>
                        <a:rPr lang="en-US" sz="900">
                          <a:solidFill>
                            <a:srgbClr val="004B83"/>
                          </a:solidFill>
                          <a:effectLst/>
                          <a:hlinkClick r:id="rId63" tooltip="Hommel G. Adaptive modifications of hypotheses after an interim analysis. Biom J. 2001;43:581–9. &#10;https://doi.org/10.1002/1521-4036(200109)43:5&lt;581::AID-BIMJ581&gt;3.0.CO;2-J&#10;&#10;."/>
                        </a:rPr>
                        <a:t>58</a:t>
                      </a:r>
                      <a:r>
                        <a:rPr lang="en-US" sz="900">
                          <a:effectLst/>
                        </a:rPr>
                        <a:t>, </a:t>
                      </a:r>
                      <a:r>
                        <a:rPr lang="en-US" sz="900">
                          <a:solidFill>
                            <a:srgbClr val="004B83"/>
                          </a:solidFill>
                          <a:effectLst/>
                          <a:hlinkClick r:id="rId64" tooltip="Hommel G, Kropf S. Clinical trials with an adaptive choice of hypotheses. Drug Inf J. 2001;35:1423–9. &#10;https://doi.org/10.1177/009286150103500438&#10;&#10;."/>
                        </a:rPr>
                        <a:t>90</a:t>
                      </a:r>
                      <a:r>
                        <a:rPr lang="en-US" sz="90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1425424289"/>
                  </a:ext>
                </a:extLst>
              </a:tr>
              <a:tr h="372068">
                <a:tc>
                  <a:txBody>
                    <a:bodyPr/>
                    <a:lstStyle/>
                    <a:p>
                      <a:pPr algn="l" fontAlgn="t"/>
                      <a:r>
                        <a:rPr lang="en-US" sz="900">
                          <a:effectLst/>
                        </a:rPr>
                        <a:t>Switching the allocated treatment of patients to an alternative treatment influenced by ethical considerations, for instance, due to lack of benefit or safety issues.</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900">
                          <a:effectLst/>
                        </a:rPr>
                        <a:t>Adaptive treatment-switching [</a:t>
                      </a:r>
                      <a:r>
                        <a:rPr lang="en-US" sz="900">
                          <a:solidFill>
                            <a:srgbClr val="004B83"/>
                          </a:solidFill>
                          <a:effectLst/>
                          <a:hlinkClick r:id="rId65" tooltip="Branson M, Whitehead J. Estimating a treatment effect in survival studies in which patients switch treatment. Stat Med. 2002;21:2449–63. &#10;https://doi.org/10.1002/sim.1219&#10;&#10;."/>
                        </a:rPr>
                        <a:t>91</a:t>
                      </a:r>
                      <a:r>
                        <a:rPr lang="en-US" sz="900">
                          <a:effectLst/>
                        </a:rPr>
                        <a:t>, </a:t>
                      </a:r>
                      <a:r>
                        <a:rPr lang="en-US" sz="900">
                          <a:solidFill>
                            <a:srgbClr val="004B83"/>
                          </a:solidFill>
                          <a:effectLst/>
                          <a:hlinkClick r:id="rId66" tooltip="Shao J, Chang M, Chow S-C. Statistical inference for cancer trials with treatment switching. Stat Med. 2005;24:1783–90. &#10;https://doi.org/10.1002/sim.2128&#10;&#10;."/>
                        </a:rPr>
                        <a:t>92</a:t>
                      </a:r>
                      <a:r>
                        <a:rPr lang="en-US" sz="90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1059013240"/>
                  </a:ext>
                </a:extLst>
              </a:tr>
              <a:tr h="464279">
                <a:tc>
                  <a:txBody>
                    <a:bodyPr/>
                    <a:lstStyle/>
                    <a:p>
                      <a:pPr algn="l" fontAlgn="t"/>
                      <a:r>
                        <a:rPr lang="en-US" sz="900">
                          <a:effectLst/>
                        </a:rPr>
                        <a:t>Combination of at least two types of adaptations [</a:t>
                      </a:r>
                      <a:r>
                        <a:rPr lang="en-US" sz="900">
                          <a:solidFill>
                            <a:srgbClr val="004B83"/>
                          </a:solidFill>
                          <a:effectLst/>
                          <a:hlinkClick r:id="rId67" tooltip="Parmar MK, Sydes MR, Cafferty FH, et al. Testing many treatments within a single protocol over 10 years at MRC clinical trials unit at UCL: multi-arm, multi-stage platform, umbrella and basket protocols. In: Clinical trials. UK: SAGE Publications Sage; 2017. p. 451–61. &#10;https://doi.org/10.1177/1740774517725697&#10;&#10;."/>
                        </a:rPr>
                        <a:t>24</a:t>
                      </a:r>
                      <a:r>
                        <a:rPr lang="en-US" sz="900">
                          <a:effectLst/>
                        </a:rPr>
                        <a:t>, </a:t>
                      </a:r>
                      <a:r>
                        <a:rPr lang="en-US" sz="900">
                          <a:solidFill>
                            <a:srgbClr val="004B83"/>
                          </a:solidFill>
                          <a:effectLst/>
                          <a:hlinkClick r:id="rId5" tooltip="Miller E, Gallo P, He W, et al. DIA’s adaptive design scientific working group (ADSWG): best practices case studies for “less well-understood” adaptive designs. Ther Innov Regul Sci. 2017;51:77–88. &#10;https://doi.org/10.1177/2168479016665434&#10;&#10;."/>
                        </a:rPr>
                        <a:t>36</a:t>
                      </a:r>
                      <a:r>
                        <a:rPr lang="en-US" sz="900">
                          <a:effectLst/>
                        </a:rPr>
                        <a:t>, </a:t>
                      </a:r>
                      <a:r>
                        <a:rPr lang="en-US" sz="900">
                          <a:solidFill>
                            <a:srgbClr val="004B83"/>
                          </a:solidFill>
                          <a:effectLst/>
                          <a:hlinkClick r:id="rId62" tooltip="Hünseler C, Balling G, Röhlig C, Clonidine Study Group, et al. Continuous infusion of clonidine in ventilated newborns and infants: a randomized controlled trial. Pediatr Crit Care Med. 2014;15:511–22. &#10;https://doi.org/10.1097/PCC.0000000000000151&#10;&#10;."/>
                        </a:rPr>
                        <a:t>89</a:t>
                      </a:r>
                      <a:r>
                        <a:rPr lang="en-US" sz="900">
                          <a:effectLst/>
                        </a:rPr>
                        <a:t>, </a:t>
                      </a:r>
                      <a:r>
                        <a:rPr lang="en-US" sz="900">
                          <a:solidFill>
                            <a:srgbClr val="004B83"/>
                          </a:solidFill>
                          <a:effectLst/>
                          <a:hlinkClick r:id="rId68" tooltip="Skrivanek Z, Gaydos BL, Chien JY, et al. Dose-finding results in an adaptive, seamless, randomized trial of once-weekly dulaglutide combined with metformin in type 2 diabetes patients (AWARD-5). Diabetes Obes Metab. 2014;16:748–56. &#10;https://doi.org/10.1111/dom.12305&#10;&#10;."/>
                        </a:rPr>
                        <a:t>93</a:t>
                      </a:r>
                      <a:r>
                        <a:rPr lang="en-US" sz="900">
                          <a:effectLst/>
                        </a:rPr>
                        <a:t>,</a:t>
                      </a:r>
                      <a:r>
                        <a:rPr lang="en-US" sz="900">
                          <a:solidFill>
                            <a:srgbClr val="004B83"/>
                          </a:solidFill>
                          <a:effectLst/>
                          <a:hlinkClick r:id="rId69" tooltip="Léauté-Labrèze C, Hoeger P, Mazereeuw-Hautier J, et al. A randomized, controlled trial of oral propranolol in infantile hemangioma. N Engl J Med. 2015;372:735–46. &#10;https://doi.org/10.1056/NEJMoa1404710&#10;&#10;."/>
                        </a:rPr>
                        <a:t>94</a:t>
                      </a:r>
                      <a:r>
                        <a:rPr lang="en-US" sz="900">
                          <a:effectLst/>
                        </a:rPr>
                        <a:t>,</a:t>
                      </a:r>
                      <a:r>
                        <a:rPr lang="en-US" sz="900">
                          <a:solidFill>
                            <a:srgbClr val="004B83"/>
                          </a:solidFill>
                          <a:effectLst/>
                          <a:hlinkClick r:id="rId70" tooltip="Mehta CR, Liu L, Theuer C. An adaptive population enrichment phase III trial of TRC105 and pazopanib versus pazopanib alone in patients with advanced angiosarcoma (TAPPAS trial). Ann Oncol. 2019;30:103–8. &#10;https://doi.org/10.1093/annonc/mdy464&#10;&#10;."/>
                        </a:rPr>
                        <a:t>95</a:t>
                      </a:r>
                      <a:r>
                        <a:rPr lang="en-US" sz="900">
                          <a:effectLst/>
                        </a:rPr>
                        <a:t>,</a:t>
                      </a:r>
                      <a:r>
                        <a:rPr lang="en-US" sz="900">
                          <a:solidFill>
                            <a:srgbClr val="004B83"/>
                          </a:solidFill>
                          <a:effectLst/>
                          <a:hlinkClick r:id="rId71" tooltip="Nogueira RG, Jadhav AP, Haussen DC, DAWN Trial Investigators, et al. Thrombectomy 6 to 24 hours after stroke with a mismatch between deficit and infarct. N Engl J Med. 2018;378:11–21. &#10;https://doi.org/10.1056/NEJMoa1706442&#10;&#10;."/>
                        </a:rPr>
                        <a:t>96</a:t>
                      </a:r>
                      <a:r>
                        <a:rPr lang="en-US" sz="900">
                          <a:effectLst/>
                        </a:rPr>
                        <a:t>,</a:t>
                      </a:r>
                      <a:r>
                        <a:rPr lang="en-US" sz="900">
                          <a:solidFill>
                            <a:srgbClr val="004B83"/>
                          </a:solidFill>
                          <a:effectLst/>
                          <a:hlinkClick r:id="rId72" tooltip="Collignon O, Koenig F, Koch A, et al. Adaptive designs in clinical trials: from scientific advice to marketing authorisation to the European medicine agency. Trials. 2018;19:642. &#10;https://doi.org/10.1186/s13063-018-3012-x&#10;&#10;."/>
                        </a:rPr>
                        <a:t>97</a:t>
                      </a:r>
                      <a:r>
                        <a:rPr lang="en-US" sz="900">
                          <a:effectLst/>
                        </a:rPr>
                        <a:t>,</a:t>
                      </a:r>
                      <a:r>
                        <a:rPr lang="en-US" sz="900">
                          <a:solidFill>
                            <a:srgbClr val="004B83"/>
                          </a:solidFill>
                          <a:effectLst/>
                          <a:hlinkClick r:id="rId73" tooltip="Lewis RJ, Angus DC, Laterre PF, Selepressin Evaluation Programme for Sepsis-induced Shock-Adaptive Clinical Trial, et al. Rationale and design of an adaptive phase 2b/3 clinical trial of selepressin for adults in septic shock: selepressin evaluation programme for sepsis-induced shock - adaptive clinical trial. Ann Am Thorac Soc. 2018;15:250–7. &#10;https://doi.org/10.1513/AnnalsATS.201708-669SD&#10;&#10;."/>
                        </a:rPr>
                        <a:t>98</a:t>
                      </a:r>
                      <a:r>
                        <a:rPr lang="en-US" sz="90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A6A6A6"/>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900" dirty="0">
                          <a:effectLst/>
                        </a:rPr>
                        <a:t>Multiple [</a:t>
                      </a:r>
                      <a:r>
                        <a:rPr lang="en-US" sz="900" dirty="0">
                          <a:solidFill>
                            <a:srgbClr val="004B83"/>
                          </a:solidFill>
                          <a:effectLst/>
                          <a:hlinkClick r:id="rId74" tooltip="Cui L, Hung HM, Wang SJ. Modification of sample size in group sequential clinical trials. Biometrics. 1999;55:853–7. &#10;https://doi.org/10.1111/j.0006-341X.1999.00853.x&#10;&#10;."/>
                        </a:rPr>
                        <a:t>99</a:t>
                      </a:r>
                      <a:r>
                        <a:rPr lang="en-US" sz="900" dirty="0">
                          <a:effectLst/>
                        </a:rPr>
                        <a:t>]; inferentially seamless phase 2/3  [</a:t>
                      </a:r>
                      <a:r>
                        <a:rPr lang="en-US" sz="900" dirty="0">
                          <a:solidFill>
                            <a:srgbClr val="004B83"/>
                          </a:solidFill>
                          <a:effectLst/>
                          <a:hlinkClick r:id="rId75" tooltip="Bretz F, Schmidli H, König F, Racine A, Maurer W. Confirmatory seamless phase II/III clinical trials with hypotheses selection at interim: general concepts. Biom J. 2006;48:623–34. &#10;https://doi.org/10.1002/bimj.200510232&#10;&#10;."/>
                        </a:rPr>
                        <a:t>77</a:t>
                      </a:r>
                      <a:r>
                        <a:rPr lang="en-US" sz="900" dirty="0">
                          <a:effectLst/>
                        </a:rPr>
                        <a:t>] or population enrichment [</a:t>
                      </a:r>
                      <a:r>
                        <a:rPr lang="en-US" sz="900" dirty="0">
                          <a:solidFill>
                            <a:srgbClr val="004B83"/>
                          </a:solidFill>
                          <a:effectLst/>
                          <a:hlinkClick r:id="rId76" tooltip="Jenkins M, Stone A, Jennison C. An adaptive seamless phase II/III design for oncology trials with subpopulation selection using correlated survival endpoints. Pharm Stat. 2011;10:347–56. &#10;https://doi.org/10.1002/pst.472&#10;&#10;."/>
                        </a:rPr>
                        <a:t>100</a:t>
                      </a:r>
                      <a:r>
                        <a:rPr lang="en-US" sz="900" dirty="0">
                          <a:effectLst/>
                        </a:rPr>
                        <a:t>]; biomarker-stratified with RAR [</a:t>
                      </a:r>
                      <a:r>
                        <a:rPr lang="en-US" sz="900" dirty="0">
                          <a:solidFill>
                            <a:srgbClr val="004B83"/>
                          </a:solidFill>
                          <a:effectLst/>
                          <a:hlinkClick r:id="rId77" tooltip="Wason JMS, Abraham JE, Baird RD, et al. A Bayesian adaptive design for biomarker trials with linked treatments. Br J Cancer. 2015;113:699–705. &#10;https://doi.org/10.1038/bjc.2015.278&#10;&#10;."/>
                        </a:rPr>
                        <a:t>101</a:t>
                      </a:r>
                      <a:r>
                        <a:rPr lang="en-US" sz="900" dirty="0">
                          <a:effectLst/>
                        </a:rPr>
                        <a:t>]; adaptive platform trials [</a:t>
                      </a:r>
                      <a:r>
                        <a:rPr lang="en-US" sz="900" dirty="0">
                          <a:solidFill>
                            <a:srgbClr val="004B83"/>
                          </a:solidFill>
                          <a:effectLst/>
                          <a:hlinkClick r:id="rId78" tooltip="Lewis RJ. The pragmatic clinical trial in a learning health care system. Clin Trials. 2016;13:484–92. &#10;https://doi.org/10.1177/1740774516655097&#10;&#10;."/>
                        </a:rPr>
                        <a:t>19</a:t>
                      </a:r>
                      <a:r>
                        <a:rPr lang="en-US" sz="900" dirty="0">
                          <a:effectLst/>
                        </a:rPr>
                        <a:t>, </a:t>
                      </a:r>
                      <a:r>
                        <a:rPr lang="en-US" sz="900" dirty="0">
                          <a:solidFill>
                            <a:srgbClr val="004B83"/>
                          </a:solidFill>
                          <a:effectLst/>
                          <a:hlinkClick r:id="rId67" tooltip="Parmar MK, Sydes MR, Cafferty FH, et al. Testing many treatments within a single protocol over 10 years at MRC clinical trials unit at UCL: multi-arm, multi-stage platform, umbrella and basket protocols. In: Clinical trials. UK: SAGE Publications Sage; 2017. p. 451–61. &#10;https://doi.org/10.1177/1740774517725697&#10;&#10;."/>
                        </a:rPr>
                        <a:t>24</a:t>
                      </a:r>
                      <a:r>
                        <a:rPr lang="en-US" sz="900" dirty="0">
                          <a:effectLst/>
                        </a:rPr>
                        <a:t>, </a:t>
                      </a:r>
                      <a:r>
                        <a:rPr lang="en-US" sz="900" dirty="0">
                          <a:solidFill>
                            <a:srgbClr val="004B83"/>
                          </a:solidFill>
                          <a:effectLst/>
                          <a:hlinkClick r:id="rId79" tooltip="Saville BR, Berry SM. Efficiencies of platform clinical trials: a vision of the future. Clin Trials. 2016;13:358–66. &#10;https://doi.org/10.1177/1740774515626362&#10;&#10;."/>
                        </a:rPr>
                        <a:t>102</a:t>
                      </a:r>
                      <a:r>
                        <a:rPr lang="en-US" sz="900" dirty="0">
                          <a:effectLst/>
                        </a:rPr>
                        <a:t>].</a:t>
                      </a:r>
                    </a:p>
                  </a:txBody>
                  <a:tcPr marL="20264" marR="20264" marT="20264" marB="20264">
                    <a:lnL w="9525" cap="flat" cmpd="sng" algn="ctr">
                      <a:solidFill>
                        <a:srgbClr val="A6A6A6"/>
                      </a:solidFill>
                      <a:prstDash val="solid"/>
                      <a:round/>
                      <a:headEnd type="none" w="med" len="med"/>
                      <a:tailEnd type="none" w="med" len="med"/>
                    </a:lnL>
                    <a:lnR w="9525" cap="flat" cmpd="sng" algn="ctr">
                      <a:solidFill>
                        <a:srgbClr val="D5D5D5"/>
                      </a:solidFill>
                      <a:prstDash val="solid"/>
                      <a:round/>
                      <a:headEnd type="none" w="med" len="med"/>
                      <a:tailEnd type="none" w="med" len="med"/>
                    </a:lnR>
                    <a:lnT w="9525" cap="flat" cmpd="sng" algn="ctr">
                      <a:solidFill>
                        <a:srgbClr val="A6A6A6"/>
                      </a:solidFill>
                      <a:prstDash val="solid"/>
                      <a:round/>
                      <a:headEnd type="none" w="med" len="med"/>
                      <a:tailEnd type="none" w="med" len="med"/>
                    </a:lnT>
                    <a:lnB w="9525"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4054315297"/>
                  </a:ext>
                </a:extLst>
              </a:tr>
            </a:tbl>
          </a:graphicData>
        </a:graphic>
      </p:graphicFrame>
      <p:sp>
        <p:nvSpPr>
          <p:cNvPr id="6" name="TextBox 5">
            <a:extLst>
              <a:ext uri="{FF2B5EF4-FFF2-40B4-BE49-F238E27FC236}">
                <a16:creationId xmlns:a16="http://schemas.microsoft.com/office/drawing/2014/main" id="{3455EEBB-9B4C-D9C6-F330-1C159054F380}"/>
              </a:ext>
            </a:extLst>
          </p:cNvPr>
          <p:cNvSpPr txBox="1"/>
          <p:nvPr/>
        </p:nvSpPr>
        <p:spPr>
          <a:xfrm>
            <a:off x="2292956" y="4869180"/>
            <a:ext cx="6840760" cy="261610"/>
          </a:xfrm>
          <a:prstGeom prst="rect">
            <a:avLst/>
          </a:prstGeom>
          <a:noFill/>
        </p:spPr>
        <p:txBody>
          <a:bodyPr wrap="square">
            <a:spAutoFit/>
          </a:bodyPr>
          <a:lstStyle/>
          <a:p>
            <a:r>
              <a:rPr lang="en-US" sz="1100" dirty="0" err="1"/>
              <a:t>Dimairo</a:t>
            </a:r>
            <a:r>
              <a:rPr lang="en-US" sz="1100" dirty="0"/>
              <a:t>, M., et al. Trials 21, 528 (2020). https://doi.org/10.1186/s13063-020-04334-x</a:t>
            </a:r>
          </a:p>
        </p:txBody>
      </p:sp>
    </p:spTree>
    <p:extLst>
      <p:ext uri="{BB962C8B-B14F-4D97-AF65-F5344CB8AC3E}">
        <p14:creationId xmlns:p14="http://schemas.microsoft.com/office/powerpoint/2010/main" val="2404638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536" y="319318"/>
            <a:ext cx="8273135" cy="517930"/>
          </a:xfrm>
          <a:prstGeom prst="rect">
            <a:avLst/>
          </a:prstGeom>
        </p:spPr>
        <p:txBody>
          <a:bodyPr vert="horz" wrap="square" lIns="0" tIns="10001" rIns="0" bIns="0" rtlCol="0" anchor="ctr">
            <a:spAutoFit/>
          </a:bodyPr>
          <a:lstStyle/>
          <a:p>
            <a:pPr marL="9525">
              <a:spcBef>
                <a:spcPts val="79"/>
              </a:spcBef>
            </a:pPr>
            <a:r>
              <a:rPr lang="en-US" sz="3300" spc="-64" dirty="0">
                <a:latin typeface="Calibri Light"/>
                <a:cs typeface="Calibri Light"/>
              </a:rPr>
              <a:t>Adaptive </a:t>
            </a:r>
            <a:r>
              <a:rPr sz="3300" spc="-64" dirty="0">
                <a:latin typeface="Calibri Light"/>
                <a:cs typeface="Calibri Light"/>
              </a:rPr>
              <a:t>Trial </a:t>
            </a:r>
            <a:r>
              <a:rPr sz="3300" spc="-23" dirty="0">
                <a:latin typeface="Calibri Light"/>
                <a:cs typeface="Calibri Light"/>
              </a:rPr>
              <a:t>Design</a:t>
            </a:r>
            <a:r>
              <a:rPr lang="en-US" sz="3300" spc="-23" dirty="0">
                <a:latin typeface="Calibri Light"/>
                <a:cs typeface="Calibri Light"/>
              </a:rPr>
              <a:t> – What Adaptations?</a:t>
            </a:r>
            <a:endParaRPr sz="3300" dirty="0">
              <a:latin typeface="Calibri Light"/>
              <a:cs typeface="Calibri Light"/>
            </a:endParaRPr>
          </a:p>
        </p:txBody>
      </p:sp>
      <p:sp>
        <p:nvSpPr>
          <p:cNvPr id="3" name="object 3"/>
          <p:cNvSpPr/>
          <p:nvPr/>
        </p:nvSpPr>
        <p:spPr>
          <a:xfrm>
            <a:off x="5332571" y="1323598"/>
            <a:ext cx="3801363" cy="2413832"/>
          </a:xfrm>
          <a:prstGeom prst="rect">
            <a:avLst/>
          </a:prstGeom>
          <a:blipFill>
            <a:blip r:embed="rId3" cstate="print"/>
            <a:stretch>
              <a:fillRect/>
            </a:stretch>
          </a:blipFill>
        </p:spPr>
        <p:txBody>
          <a:bodyPr wrap="square" lIns="0" tIns="0" rIns="0" bIns="0" rtlCol="0"/>
          <a:lstStyle/>
          <a:p>
            <a:endParaRPr sz="1350"/>
          </a:p>
        </p:txBody>
      </p:sp>
      <p:sp>
        <p:nvSpPr>
          <p:cNvPr id="4" name="object 4"/>
          <p:cNvSpPr txBox="1"/>
          <p:nvPr/>
        </p:nvSpPr>
        <p:spPr>
          <a:xfrm>
            <a:off x="251520" y="1203598"/>
            <a:ext cx="5809298" cy="3045321"/>
          </a:xfrm>
          <a:prstGeom prst="rect">
            <a:avLst/>
          </a:prstGeom>
        </p:spPr>
        <p:txBody>
          <a:bodyPr vert="horz" wrap="square" lIns="0" tIns="9525" rIns="0" bIns="0" rtlCol="0">
            <a:spAutoFit/>
          </a:bodyPr>
          <a:lstStyle/>
          <a:p>
            <a:pPr marL="180975" marR="3810" indent="-171450">
              <a:lnSpc>
                <a:spcPct val="110000"/>
              </a:lnSpc>
              <a:spcBef>
                <a:spcPts val="75"/>
              </a:spcBef>
              <a:buFont typeface="Arial"/>
              <a:buChar char="•"/>
              <a:tabLst>
                <a:tab pos="180975" algn="l"/>
              </a:tabLst>
            </a:pPr>
            <a:r>
              <a:rPr spc="-8" dirty="0">
                <a:latin typeface="Calibri"/>
                <a:cs typeface="Calibri"/>
              </a:rPr>
              <a:t>Allows </a:t>
            </a:r>
            <a:r>
              <a:rPr spc="-4" dirty="0">
                <a:latin typeface="Calibri"/>
                <a:cs typeface="Calibri"/>
              </a:rPr>
              <a:t>assessment of </a:t>
            </a:r>
            <a:r>
              <a:rPr spc="-8" dirty="0">
                <a:latin typeface="Calibri"/>
                <a:cs typeface="Calibri"/>
              </a:rPr>
              <a:t>response </a:t>
            </a:r>
            <a:r>
              <a:rPr spc="-11" dirty="0">
                <a:latin typeface="Calibri"/>
                <a:cs typeface="Calibri"/>
              </a:rPr>
              <a:t>to </a:t>
            </a:r>
            <a:r>
              <a:rPr b="1" spc="-8" dirty="0">
                <a:solidFill>
                  <a:srgbClr val="669933"/>
                </a:solidFill>
                <a:latin typeface="Calibri"/>
                <a:cs typeface="Calibri"/>
              </a:rPr>
              <a:t>treatment </a:t>
            </a:r>
            <a:r>
              <a:rPr b="1" spc="-4" dirty="0">
                <a:solidFill>
                  <a:srgbClr val="669933"/>
                </a:solidFill>
                <a:uFill>
                  <a:solidFill>
                    <a:srgbClr val="FF0000"/>
                  </a:solidFill>
                </a:uFill>
                <a:latin typeface="Calibri"/>
                <a:cs typeface="Calibri"/>
              </a:rPr>
              <a:t>while the </a:t>
            </a:r>
            <a:r>
              <a:rPr b="1" spc="-8" dirty="0">
                <a:solidFill>
                  <a:srgbClr val="669933"/>
                </a:solidFill>
                <a:uFill>
                  <a:solidFill>
                    <a:srgbClr val="FF0000"/>
                  </a:solidFill>
                </a:uFill>
                <a:latin typeface="Calibri"/>
                <a:cs typeface="Calibri"/>
              </a:rPr>
              <a:t>study  </a:t>
            </a:r>
            <a:r>
              <a:rPr b="1" spc="-4" dirty="0">
                <a:solidFill>
                  <a:srgbClr val="669933"/>
                </a:solidFill>
                <a:uFill>
                  <a:solidFill>
                    <a:srgbClr val="FF0000"/>
                  </a:solidFill>
                </a:uFill>
                <a:latin typeface="Calibri"/>
                <a:cs typeface="Calibri"/>
              </a:rPr>
              <a:t>is running</a:t>
            </a:r>
            <a:endParaRPr b="1" dirty="0">
              <a:solidFill>
                <a:srgbClr val="669933"/>
              </a:solidFill>
              <a:latin typeface="Calibri"/>
              <a:cs typeface="Calibri"/>
            </a:endParaRPr>
          </a:p>
          <a:p>
            <a:pPr marL="180975" indent="-171450">
              <a:spcBef>
                <a:spcPts val="818"/>
              </a:spcBef>
              <a:buFont typeface="Arial"/>
              <a:buChar char="•"/>
              <a:tabLst>
                <a:tab pos="180975" algn="l"/>
              </a:tabLst>
            </a:pPr>
            <a:r>
              <a:rPr dirty="0">
                <a:latin typeface="Calibri"/>
                <a:cs typeface="Calibri"/>
              </a:rPr>
              <a:t>Can </a:t>
            </a:r>
            <a:r>
              <a:rPr spc="-11" dirty="0">
                <a:latin typeface="Calibri"/>
                <a:cs typeface="Calibri"/>
              </a:rPr>
              <a:t>incorporate </a:t>
            </a:r>
            <a:r>
              <a:rPr spc="-4" dirty="0">
                <a:latin typeface="Calibri"/>
                <a:cs typeface="Calibri"/>
              </a:rPr>
              <a:t>findings </a:t>
            </a:r>
            <a:r>
              <a:rPr spc="-11" dirty="0">
                <a:latin typeface="Calibri"/>
                <a:cs typeface="Calibri"/>
              </a:rPr>
              <a:t>from </a:t>
            </a:r>
            <a:r>
              <a:rPr lang="en-US" spc="-11" dirty="0">
                <a:latin typeface="Calibri"/>
                <a:cs typeface="Calibri"/>
              </a:rPr>
              <a:t>within or </a:t>
            </a:r>
            <a:r>
              <a:rPr spc="-4" dirty="0">
                <a:latin typeface="Calibri"/>
                <a:cs typeface="Calibri"/>
              </a:rPr>
              <a:t>outside </a:t>
            </a:r>
            <a:r>
              <a:rPr dirty="0">
                <a:latin typeface="Calibri"/>
                <a:cs typeface="Calibri"/>
              </a:rPr>
              <a:t>the</a:t>
            </a:r>
            <a:r>
              <a:rPr spc="-41" dirty="0">
                <a:latin typeface="Calibri"/>
                <a:cs typeface="Calibri"/>
              </a:rPr>
              <a:t> </a:t>
            </a:r>
            <a:r>
              <a:rPr dirty="0">
                <a:latin typeface="Calibri"/>
                <a:cs typeface="Calibri"/>
              </a:rPr>
              <a:t>trial</a:t>
            </a:r>
          </a:p>
          <a:p>
            <a:pPr marL="523875" lvl="1" indent="-171450">
              <a:spcBef>
                <a:spcPts val="814"/>
              </a:spcBef>
              <a:buFont typeface="Arial"/>
              <a:buChar char="•"/>
              <a:tabLst>
                <a:tab pos="523399" algn="l"/>
                <a:tab pos="523875" algn="l"/>
              </a:tabLst>
            </a:pPr>
            <a:r>
              <a:rPr lang="en-US" sz="1500" spc="-8" dirty="0">
                <a:latin typeface="Calibri"/>
                <a:cs typeface="Calibri"/>
              </a:rPr>
              <a:t>Eligibility</a:t>
            </a:r>
            <a:endParaRPr sz="1500" dirty="0">
              <a:latin typeface="Calibri"/>
              <a:cs typeface="Calibri"/>
            </a:endParaRPr>
          </a:p>
          <a:p>
            <a:pPr marL="523875" lvl="1" indent="-171450">
              <a:spcBef>
                <a:spcPts val="784"/>
              </a:spcBef>
              <a:buFont typeface="Arial"/>
              <a:buChar char="•"/>
              <a:tabLst>
                <a:tab pos="523399" algn="l"/>
                <a:tab pos="523875" algn="l"/>
              </a:tabLst>
            </a:pPr>
            <a:r>
              <a:rPr lang="en-US" sz="1500" spc="-8" dirty="0">
                <a:latin typeface="Calibri"/>
                <a:cs typeface="Calibri"/>
              </a:rPr>
              <a:t>B</a:t>
            </a:r>
            <a:r>
              <a:rPr sz="1500" spc="-8" dirty="0">
                <a:latin typeface="Calibri"/>
                <a:cs typeface="Calibri"/>
              </a:rPr>
              <a:t>iomarker</a:t>
            </a:r>
            <a:r>
              <a:rPr sz="1500" spc="-11" dirty="0">
                <a:latin typeface="Calibri"/>
                <a:cs typeface="Calibri"/>
              </a:rPr>
              <a:t> </a:t>
            </a:r>
            <a:r>
              <a:rPr sz="1500" spc="-8" dirty="0">
                <a:latin typeface="Calibri"/>
                <a:cs typeface="Calibri"/>
              </a:rPr>
              <a:t>information</a:t>
            </a:r>
            <a:endParaRPr sz="1500" dirty="0">
              <a:latin typeface="Calibri"/>
              <a:cs typeface="Calibri"/>
            </a:endParaRPr>
          </a:p>
          <a:p>
            <a:pPr marL="523875" lvl="1" indent="-171450">
              <a:spcBef>
                <a:spcPts val="810"/>
              </a:spcBef>
              <a:buFont typeface="Arial"/>
              <a:buChar char="•"/>
              <a:tabLst>
                <a:tab pos="523399" algn="l"/>
                <a:tab pos="523875" algn="l"/>
              </a:tabLst>
            </a:pPr>
            <a:r>
              <a:rPr lang="en-US" sz="1500" dirty="0">
                <a:latin typeface="Calibri"/>
                <a:cs typeface="Calibri"/>
              </a:rPr>
              <a:t>Treatments</a:t>
            </a:r>
            <a:endParaRPr sz="1500" dirty="0">
              <a:latin typeface="Calibri"/>
              <a:cs typeface="Calibri"/>
            </a:endParaRPr>
          </a:p>
          <a:p>
            <a:pPr marL="523875" lvl="1" indent="-171450">
              <a:spcBef>
                <a:spcPts val="784"/>
              </a:spcBef>
              <a:buFont typeface="Arial"/>
              <a:buChar char="•"/>
              <a:tabLst>
                <a:tab pos="523399" algn="l"/>
                <a:tab pos="523875" algn="l"/>
              </a:tabLst>
            </a:pPr>
            <a:r>
              <a:rPr lang="en-US" sz="1500" dirty="0">
                <a:latin typeface="Calibri"/>
                <a:cs typeface="Calibri"/>
              </a:rPr>
              <a:t>Endpoints</a:t>
            </a:r>
          </a:p>
          <a:p>
            <a:pPr marL="523875" lvl="1" indent="-171450">
              <a:spcBef>
                <a:spcPts val="784"/>
              </a:spcBef>
              <a:buFont typeface="Arial"/>
              <a:buChar char="•"/>
              <a:tabLst>
                <a:tab pos="523399" algn="l"/>
                <a:tab pos="523875" algn="l"/>
              </a:tabLst>
            </a:pPr>
            <a:r>
              <a:rPr lang="en-US" sz="1500" dirty="0">
                <a:latin typeface="Calibri"/>
                <a:cs typeface="Calibri"/>
              </a:rPr>
              <a:t>Randomization</a:t>
            </a:r>
            <a:endParaRPr sz="1500" dirty="0">
              <a:latin typeface="Calibri"/>
              <a:cs typeface="Calibri"/>
            </a:endParaRPr>
          </a:p>
          <a:p>
            <a:pPr marL="180975" indent="-171450">
              <a:spcBef>
                <a:spcPts val="773"/>
              </a:spcBef>
              <a:buFont typeface="Arial"/>
              <a:buChar char="•"/>
              <a:tabLst>
                <a:tab pos="180975" algn="l"/>
              </a:tabLst>
            </a:pPr>
            <a:r>
              <a:rPr spc="-4" dirty="0">
                <a:latin typeface="Calibri"/>
                <a:cs typeface="Calibri"/>
              </a:rPr>
              <a:t>This </a:t>
            </a:r>
            <a:r>
              <a:rPr spc="-8" dirty="0">
                <a:latin typeface="Calibri"/>
                <a:cs typeface="Calibri"/>
              </a:rPr>
              <a:t>allows </a:t>
            </a:r>
            <a:r>
              <a:rPr dirty="0">
                <a:latin typeface="Calibri"/>
                <a:cs typeface="Calibri"/>
              </a:rPr>
              <a:t>the trial </a:t>
            </a:r>
            <a:r>
              <a:rPr spc="-11" dirty="0">
                <a:latin typeface="Calibri"/>
                <a:cs typeface="Calibri"/>
              </a:rPr>
              <a:t>to </a:t>
            </a:r>
            <a:r>
              <a:rPr spc="-23" dirty="0">
                <a:latin typeface="Calibri"/>
                <a:cs typeface="Calibri"/>
              </a:rPr>
              <a:t>stay </a:t>
            </a:r>
            <a:r>
              <a:rPr spc="-8" dirty="0">
                <a:latin typeface="Calibri"/>
                <a:cs typeface="Calibri"/>
              </a:rPr>
              <a:t>current </a:t>
            </a:r>
            <a:r>
              <a:rPr dirty="0">
                <a:latin typeface="Calibri"/>
                <a:cs typeface="Calibri"/>
              </a:rPr>
              <a:t>with the </a:t>
            </a:r>
            <a:r>
              <a:rPr spc="-11" dirty="0">
                <a:latin typeface="Calibri"/>
                <a:cs typeface="Calibri"/>
              </a:rPr>
              <a:t>latest</a:t>
            </a:r>
            <a:r>
              <a:rPr spc="-45" dirty="0">
                <a:latin typeface="Calibri"/>
                <a:cs typeface="Calibri"/>
              </a:rPr>
              <a:t> </a:t>
            </a:r>
            <a:r>
              <a:rPr spc="-8" dirty="0">
                <a:latin typeface="Calibri"/>
                <a:cs typeface="Calibri"/>
              </a:rPr>
              <a:t>updates</a:t>
            </a:r>
            <a:endParaRPr dirty="0">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5B527-A6EE-84B3-C5D7-2F73FB58F788}"/>
              </a:ext>
            </a:extLst>
          </p:cNvPr>
          <p:cNvSpPr>
            <a:spLocks noGrp="1"/>
          </p:cNvSpPr>
          <p:nvPr>
            <p:ph type="title"/>
          </p:nvPr>
        </p:nvSpPr>
        <p:spPr/>
        <p:txBody>
          <a:bodyPr/>
          <a:lstStyle/>
          <a:p>
            <a:r>
              <a:rPr lang="en-US" dirty="0"/>
              <a:t>Platform Trial - Randomized</a:t>
            </a:r>
          </a:p>
        </p:txBody>
      </p:sp>
      <p:pic>
        <p:nvPicPr>
          <p:cNvPr id="10242" name="Picture 2">
            <a:extLst>
              <a:ext uri="{FF2B5EF4-FFF2-40B4-BE49-F238E27FC236}">
                <a16:creationId xmlns:a16="http://schemas.microsoft.com/office/drawing/2014/main" id="{736BB595-1469-218F-161D-DEF599A90F8C}"/>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val="0"/>
              </a:ext>
            </a:extLst>
          </a:blip>
          <a:srcRect/>
          <a:stretch/>
        </p:blipFill>
        <p:spPr bwMode="auto">
          <a:xfrm>
            <a:off x="1007604" y="783944"/>
            <a:ext cx="7128792" cy="38484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3E71B8-124B-D6F4-A885-9D47BFCF6ABA}"/>
              </a:ext>
            </a:extLst>
          </p:cNvPr>
          <p:cNvSpPr txBox="1"/>
          <p:nvPr/>
        </p:nvSpPr>
        <p:spPr>
          <a:xfrm>
            <a:off x="3419420" y="4845738"/>
            <a:ext cx="5724580" cy="276999"/>
          </a:xfrm>
          <a:prstGeom prst="rect">
            <a:avLst/>
          </a:prstGeom>
          <a:noFill/>
        </p:spPr>
        <p:txBody>
          <a:bodyPr wrap="none" rtlCol="0">
            <a:spAutoFit/>
          </a:bodyPr>
          <a:lstStyle/>
          <a:p>
            <a:r>
              <a:rPr lang="en-US" sz="1200" dirty="0"/>
              <a:t>Park JHJ et al. J Clin Epi 125: 1-8, 2020. </a:t>
            </a:r>
            <a:r>
              <a:rPr lang="en-US" sz="1200" b="0" i="0" u="none" strike="noStrike" dirty="0">
                <a:solidFill>
                  <a:srgbClr val="0C7DBB"/>
                </a:solidFill>
                <a:effectLst/>
                <a:latin typeface="NexusSans"/>
                <a:hlinkClick r:id="rId4" tooltip="Persistent link using digital object identifier"/>
              </a:rPr>
              <a:t>https://doi.org/10.1016/j.jclinepi.2020.04.025</a:t>
            </a:r>
            <a:endParaRPr lang="en-US" sz="1200" dirty="0"/>
          </a:p>
        </p:txBody>
      </p:sp>
    </p:spTree>
    <p:extLst>
      <p:ext uri="{BB962C8B-B14F-4D97-AF65-F5344CB8AC3E}">
        <p14:creationId xmlns:p14="http://schemas.microsoft.com/office/powerpoint/2010/main" val="3829914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Shape 1"/>
          <p:cNvSpPr txBox="1"/>
          <p:nvPr/>
        </p:nvSpPr>
        <p:spPr>
          <a:xfrm>
            <a:off x="2483768" y="4489612"/>
            <a:ext cx="6985586" cy="530410"/>
          </a:xfrm>
          <a:prstGeom prst="rect">
            <a:avLst/>
          </a:prstGeom>
          <a:noFill/>
          <a:ln>
            <a:noFill/>
          </a:ln>
        </p:spPr>
        <p:txBody>
          <a:bodyPr lIns="27000" tIns="35100" rIns="27000" bIns="35100" anchor="b" anchorCtr="1"/>
          <a:lstStyle/>
          <a:p>
            <a:r>
              <a:rPr lang="en-US" sz="825" spc="-1" dirty="0">
                <a:solidFill>
                  <a:srgbClr val="000000"/>
                </a:solidFill>
                <a:latin typeface="Arial"/>
              </a:rPr>
              <a:t>Patrick R. Lawler. Circulation. 145, Issue: 9, Pages: 629-632, DOI: (10.1161/CIRCULATIONAHA.121.058113) </a:t>
            </a:r>
          </a:p>
        </p:txBody>
      </p:sp>
      <p:sp>
        <p:nvSpPr>
          <p:cNvPr id="2" name="Title 1">
            <a:extLst>
              <a:ext uri="{FF2B5EF4-FFF2-40B4-BE49-F238E27FC236}">
                <a16:creationId xmlns:a16="http://schemas.microsoft.com/office/drawing/2014/main" id="{35EF45F6-6C32-4A78-9F2D-DDC3D8978D90}"/>
              </a:ext>
            </a:extLst>
          </p:cNvPr>
          <p:cNvSpPr>
            <a:spLocks noGrp="1"/>
          </p:cNvSpPr>
          <p:nvPr>
            <p:ph type="title"/>
          </p:nvPr>
        </p:nvSpPr>
        <p:spPr/>
        <p:txBody>
          <a:bodyPr/>
          <a:lstStyle/>
          <a:p>
            <a:r>
              <a:rPr lang="en-US" dirty="0"/>
              <a:t>Platform Design – Randomized Response Adaptive</a:t>
            </a:r>
          </a:p>
        </p:txBody>
      </p:sp>
      <p:pic>
        <p:nvPicPr>
          <p:cNvPr id="6" name="Main graphic">
            <a:extLst>
              <a:ext uri="{FF2B5EF4-FFF2-40B4-BE49-F238E27FC236}">
                <a16:creationId xmlns:a16="http://schemas.microsoft.com/office/drawing/2014/main" id="{D7CE82EC-6303-46A9-8503-A57591195D05}"/>
              </a:ext>
            </a:extLst>
          </p:cNvPr>
          <p:cNvPicPr>
            <a:picLocks noGrp="1"/>
          </p:cNvPicPr>
          <p:nvPr>
            <p:ph idx="1"/>
          </p:nvPr>
        </p:nvPicPr>
        <p:blipFill rotWithShape="1">
          <a:blip r:embed="rId3"/>
          <a:srcRect t="6652" b="57546"/>
          <a:stretch/>
        </p:blipFill>
        <p:spPr>
          <a:xfrm>
            <a:off x="323528" y="685800"/>
            <a:ext cx="8496944" cy="3803812"/>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EE5D3C-68E3-45F8-B55F-D7DEDCF6947E}"/>
              </a:ext>
            </a:extLst>
          </p:cNvPr>
          <p:cNvSpPr/>
          <p:nvPr/>
        </p:nvSpPr>
        <p:spPr>
          <a:xfrm>
            <a:off x="-28990" y="604515"/>
            <a:ext cx="9067861" cy="323165"/>
          </a:xfrm>
          <a:prstGeom prst="rect">
            <a:avLst/>
          </a:prstGeom>
        </p:spPr>
        <p:txBody>
          <a:bodyPr wrap="square">
            <a:spAutoFit/>
          </a:bodyPr>
          <a:lstStyle/>
          <a:p>
            <a:pPr algn="r"/>
            <a:r>
              <a:rPr lang="en-US" sz="1500" b="1" dirty="0"/>
              <a:t>IND.227 A Phase II/III Randomized Trial of Pembrolizumab in Advanced Malignant Pleural Mesothelioma</a:t>
            </a:r>
            <a:endParaRPr lang="en-AU" sz="1050" b="1" i="1" dirty="0"/>
          </a:p>
        </p:txBody>
      </p:sp>
      <p:sp>
        <p:nvSpPr>
          <p:cNvPr id="7" name="TextBox 6">
            <a:extLst>
              <a:ext uri="{FF2B5EF4-FFF2-40B4-BE49-F238E27FC236}">
                <a16:creationId xmlns:a16="http://schemas.microsoft.com/office/drawing/2014/main" id="{BA036514-38D6-400F-A171-978811A849AA}"/>
              </a:ext>
            </a:extLst>
          </p:cNvPr>
          <p:cNvSpPr txBox="1"/>
          <p:nvPr/>
        </p:nvSpPr>
        <p:spPr>
          <a:xfrm>
            <a:off x="2503503" y="102798"/>
            <a:ext cx="6290182" cy="338554"/>
          </a:xfrm>
          <a:prstGeom prst="rect">
            <a:avLst/>
          </a:prstGeom>
          <a:noFill/>
        </p:spPr>
        <p:txBody>
          <a:bodyPr wrap="square" rtlCol="0">
            <a:spAutoFit/>
          </a:bodyPr>
          <a:lstStyle/>
          <a:p>
            <a:pPr algn="r"/>
            <a:r>
              <a:rPr lang="en-US" sz="800" dirty="0"/>
              <a:t>Q Chu (CCTG), F </a:t>
            </a:r>
            <a:r>
              <a:rPr lang="en-US" sz="800" dirty="0" err="1"/>
              <a:t>Perrone</a:t>
            </a:r>
            <a:r>
              <a:rPr lang="en-US" sz="800" dirty="0"/>
              <a:t> (NCI-N), L </a:t>
            </a:r>
            <a:r>
              <a:rPr lang="en-US" sz="800" dirty="0" err="1"/>
              <a:t>Greillier</a:t>
            </a:r>
            <a:r>
              <a:rPr lang="en-US" sz="800" dirty="0"/>
              <a:t> (IFCT), L Seymour, D </a:t>
            </a:r>
            <a:r>
              <a:rPr lang="en-US" sz="800" dirty="0" err="1"/>
              <a:t>Tu</a:t>
            </a:r>
            <a:r>
              <a:rPr lang="en-US" sz="800" dirty="0"/>
              <a:t>, C Lee, N </a:t>
            </a:r>
            <a:r>
              <a:rPr lang="en-US" sz="800" dirty="0" err="1"/>
              <a:t>Leighl</a:t>
            </a:r>
            <a:r>
              <a:rPr lang="en-US" sz="800" dirty="0"/>
              <a:t> </a:t>
            </a:r>
          </a:p>
          <a:p>
            <a:pPr algn="r"/>
            <a:r>
              <a:rPr lang="en-US" sz="800" dirty="0"/>
              <a:t>M </a:t>
            </a:r>
            <a:r>
              <a:rPr lang="en-US" sz="800" dirty="0" err="1"/>
              <a:t>Tsao</a:t>
            </a:r>
            <a:r>
              <a:rPr lang="en-US" sz="800" dirty="0"/>
              <a:t>, S </a:t>
            </a:r>
            <a:r>
              <a:rPr lang="en-US" sz="800" dirty="0" err="1"/>
              <a:t>Lantejoul</a:t>
            </a:r>
            <a:r>
              <a:rPr lang="en-US" sz="800" dirty="0"/>
              <a:t> T Cottrell</a:t>
            </a:r>
          </a:p>
        </p:txBody>
      </p:sp>
      <p:sp>
        <p:nvSpPr>
          <p:cNvPr id="10" name="TextBox 9">
            <a:extLst>
              <a:ext uri="{FF2B5EF4-FFF2-40B4-BE49-F238E27FC236}">
                <a16:creationId xmlns:a16="http://schemas.microsoft.com/office/drawing/2014/main" id="{044F22DF-2852-472B-80A7-B5822A5EC054}"/>
              </a:ext>
            </a:extLst>
          </p:cNvPr>
          <p:cNvSpPr txBox="1"/>
          <p:nvPr/>
        </p:nvSpPr>
        <p:spPr>
          <a:xfrm>
            <a:off x="55484" y="264745"/>
            <a:ext cx="3131245" cy="400110"/>
          </a:xfrm>
          <a:prstGeom prst="rect">
            <a:avLst/>
          </a:prstGeom>
          <a:noFill/>
        </p:spPr>
        <p:txBody>
          <a:bodyPr wrap="square" rtlCol="0">
            <a:spAutoFit/>
          </a:bodyPr>
          <a:lstStyle/>
          <a:p>
            <a:r>
              <a:rPr lang="en-US" sz="2000" dirty="0">
                <a:solidFill>
                  <a:srgbClr val="519136"/>
                </a:solidFill>
              </a:rPr>
              <a:t>Adaptive design phase 2/3</a:t>
            </a:r>
          </a:p>
        </p:txBody>
      </p:sp>
      <p:sp>
        <p:nvSpPr>
          <p:cNvPr id="12" name="TextBox 11">
            <a:extLst>
              <a:ext uri="{FF2B5EF4-FFF2-40B4-BE49-F238E27FC236}">
                <a16:creationId xmlns:a16="http://schemas.microsoft.com/office/drawing/2014/main" id="{66C4C51C-499B-4F5D-A1B3-69DA6090E3CA}"/>
              </a:ext>
            </a:extLst>
          </p:cNvPr>
          <p:cNvSpPr txBox="1"/>
          <p:nvPr/>
        </p:nvSpPr>
        <p:spPr>
          <a:xfrm>
            <a:off x="55485" y="25002"/>
            <a:ext cx="2448019" cy="300082"/>
          </a:xfrm>
          <a:prstGeom prst="rect">
            <a:avLst/>
          </a:prstGeom>
          <a:noFill/>
        </p:spPr>
        <p:txBody>
          <a:bodyPr wrap="square">
            <a:spAutoFit/>
          </a:bodyPr>
          <a:lstStyle/>
          <a:p>
            <a:r>
              <a:rPr lang="en-US" sz="1350" dirty="0"/>
              <a:t>NCT02784171 </a:t>
            </a:r>
          </a:p>
        </p:txBody>
      </p:sp>
      <p:sp>
        <p:nvSpPr>
          <p:cNvPr id="9" name="Rectangle 8"/>
          <p:cNvSpPr/>
          <p:nvPr/>
        </p:nvSpPr>
        <p:spPr>
          <a:xfrm>
            <a:off x="250044" y="2571750"/>
            <a:ext cx="1069383" cy="520162"/>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900" i="1" dirty="0">
                <a:latin typeface="Calibri" panose="020F0502020204030204" pitchFamily="34" charset="0"/>
                <a:cs typeface="Times New Roman" panose="02020603050405020304" pitchFamily="18" charset="0"/>
              </a:rPr>
              <a:t>Patients with </a:t>
            </a:r>
            <a:r>
              <a:rPr lang="en-US" sz="900" i="1" dirty="0" err="1">
                <a:latin typeface="Calibri" panose="020F0502020204030204" pitchFamily="34" charset="0"/>
                <a:cs typeface="Times New Roman" panose="02020603050405020304" pitchFamily="18" charset="0"/>
              </a:rPr>
              <a:t>uunresectable</a:t>
            </a:r>
            <a:r>
              <a:rPr lang="en-US" sz="900" i="1" dirty="0">
                <a:latin typeface="Calibri" panose="020F0502020204030204" pitchFamily="34" charset="0"/>
                <a:cs typeface="Times New Roman" panose="02020603050405020304" pitchFamily="18" charset="0"/>
              </a:rPr>
              <a:t> or metastatic MPM</a:t>
            </a:r>
          </a:p>
        </p:txBody>
      </p:sp>
      <p:sp>
        <p:nvSpPr>
          <p:cNvPr id="13" name="Rectangle 12"/>
          <p:cNvSpPr/>
          <p:nvPr/>
        </p:nvSpPr>
        <p:spPr>
          <a:xfrm>
            <a:off x="1707471" y="1827651"/>
            <a:ext cx="1069383" cy="520162"/>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900" dirty="0">
                <a:latin typeface="Calibri" panose="020F0502020204030204" pitchFamily="34" charset="0"/>
                <a:cs typeface="Times New Roman" panose="02020603050405020304" pitchFamily="18" charset="0"/>
              </a:rPr>
              <a:t>Cisplatin </a:t>
            </a:r>
            <a:r>
              <a:rPr lang="en-US" sz="900" dirty="0" err="1">
                <a:latin typeface="Calibri" panose="020F0502020204030204" pitchFamily="34" charset="0"/>
                <a:cs typeface="Times New Roman" panose="02020603050405020304" pitchFamily="18" charset="0"/>
              </a:rPr>
              <a:t>Pemetrexed</a:t>
            </a:r>
            <a:endParaRPr lang="en-US" sz="900" dirty="0">
              <a:latin typeface="Calibri" panose="020F0502020204030204" pitchFamily="34" charset="0"/>
              <a:cs typeface="Times New Roman" panose="02020603050405020304" pitchFamily="18" charset="0"/>
            </a:endParaRPr>
          </a:p>
        </p:txBody>
      </p:sp>
      <p:sp>
        <p:nvSpPr>
          <p:cNvPr id="14" name="Rectangle 13"/>
          <p:cNvSpPr/>
          <p:nvPr/>
        </p:nvSpPr>
        <p:spPr>
          <a:xfrm>
            <a:off x="1699003" y="2603859"/>
            <a:ext cx="1069383" cy="520162"/>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900" dirty="0">
                <a:latin typeface="Calibri" panose="020F0502020204030204" pitchFamily="34" charset="0"/>
                <a:cs typeface="Times New Roman" panose="02020603050405020304" pitchFamily="18" charset="0"/>
              </a:rPr>
              <a:t>Cisplatin</a:t>
            </a:r>
          </a:p>
          <a:p>
            <a:pPr lvl="0"/>
            <a:r>
              <a:rPr lang="en-US" sz="900" dirty="0" err="1">
                <a:latin typeface="Calibri" panose="020F0502020204030204" pitchFamily="34" charset="0"/>
                <a:cs typeface="Times New Roman" panose="02020603050405020304" pitchFamily="18" charset="0"/>
              </a:rPr>
              <a:t>Pemetrexed</a:t>
            </a:r>
            <a:r>
              <a:rPr lang="en-US" sz="900" dirty="0">
                <a:latin typeface="Calibri" panose="020F0502020204030204" pitchFamily="34" charset="0"/>
                <a:cs typeface="Times New Roman" panose="02020603050405020304" pitchFamily="18" charset="0"/>
              </a:rPr>
              <a:t> Pembrolizumab</a:t>
            </a:r>
            <a:endParaRPr lang="en-US" sz="900" dirty="0"/>
          </a:p>
        </p:txBody>
      </p:sp>
      <p:sp>
        <p:nvSpPr>
          <p:cNvPr id="15" name="Rectangle 14"/>
          <p:cNvSpPr/>
          <p:nvPr/>
        </p:nvSpPr>
        <p:spPr>
          <a:xfrm>
            <a:off x="1721531" y="3384102"/>
            <a:ext cx="1069383" cy="520162"/>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900" dirty="0">
                <a:latin typeface="Calibri" panose="020F0502020204030204" pitchFamily="34" charset="0"/>
                <a:cs typeface="Times New Roman" panose="02020603050405020304" pitchFamily="18" charset="0"/>
              </a:rPr>
              <a:t>Pembrolizumab</a:t>
            </a:r>
            <a:endParaRPr lang="en-US" sz="900" dirty="0">
              <a:latin typeface="Calibri" panose="020F0502020204030204" pitchFamily="34" charset="0"/>
            </a:endParaRPr>
          </a:p>
        </p:txBody>
      </p:sp>
      <p:sp>
        <p:nvSpPr>
          <p:cNvPr id="16" name="TextBox 15"/>
          <p:cNvSpPr txBox="1"/>
          <p:nvPr/>
        </p:nvSpPr>
        <p:spPr>
          <a:xfrm>
            <a:off x="289798" y="976571"/>
            <a:ext cx="3476144" cy="507831"/>
          </a:xfrm>
          <a:prstGeom prst="rect">
            <a:avLst/>
          </a:prstGeom>
          <a:noFill/>
        </p:spPr>
        <p:txBody>
          <a:bodyPr wrap="none" rtlCol="0">
            <a:spAutoFit/>
          </a:bodyPr>
          <a:lstStyle/>
          <a:p>
            <a:r>
              <a:rPr lang="en-US" sz="1350" b="1" dirty="0"/>
              <a:t>Phase II – Canada, Italy</a:t>
            </a:r>
          </a:p>
          <a:p>
            <a:r>
              <a:rPr lang="en-US" sz="1350" b="1" dirty="0"/>
              <a:t>Primary Endpoint – Progression Free Survival</a:t>
            </a:r>
          </a:p>
        </p:txBody>
      </p:sp>
      <p:sp>
        <p:nvSpPr>
          <p:cNvPr id="17" name="TextBox 16"/>
          <p:cNvSpPr txBox="1"/>
          <p:nvPr/>
        </p:nvSpPr>
        <p:spPr>
          <a:xfrm>
            <a:off x="4469395" y="1069644"/>
            <a:ext cx="2676823" cy="715581"/>
          </a:xfrm>
          <a:prstGeom prst="rect">
            <a:avLst/>
          </a:prstGeom>
          <a:noFill/>
        </p:spPr>
        <p:txBody>
          <a:bodyPr wrap="none" rtlCol="0">
            <a:spAutoFit/>
          </a:bodyPr>
          <a:lstStyle/>
          <a:p>
            <a:r>
              <a:rPr lang="en-US" sz="1350" b="1" dirty="0"/>
              <a:t>Phase III – Canada, Italy, France</a:t>
            </a:r>
          </a:p>
          <a:p>
            <a:r>
              <a:rPr lang="en-US" sz="1350" b="1" dirty="0"/>
              <a:t>Primary Objective: Overall Survival</a:t>
            </a:r>
          </a:p>
          <a:p>
            <a:endParaRPr lang="en-US" sz="1350" b="1" dirty="0"/>
          </a:p>
        </p:txBody>
      </p:sp>
      <p:sp>
        <p:nvSpPr>
          <p:cNvPr id="20" name="Rectangle 19"/>
          <p:cNvSpPr/>
          <p:nvPr/>
        </p:nvSpPr>
        <p:spPr>
          <a:xfrm>
            <a:off x="4518477" y="1848965"/>
            <a:ext cx="1069383" cy="520162"/>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050">
                <a:latin typeface="Calibri" panose="020F0502020204030204" pitchFamily="34" charset="0"/>
                <a:cs typeface="Times New Roman" panose="02020603050405020304" pitchFamily="18" charset="0"/>
              </a:rPr>
              <a:t>Cisplatin Pemetrexed</a:t>
            </a:r>
            <a:endParaRPr lang="en-US" sz="1050" dirty="0">
              <a:latin typeface="Calibri" panose="020F0502020204030204" pitchFamily="34" charset="0"/>
              <a:cs typeface="Times New Roman" panose="02020603050405020304" pitchFamily="18" charset="0"/>
            </a:endParaRPr>
          </a:p>
        </p:txBody>
      </p:sp>
      <p:sp>
        <p:nvSpPr>
          <p:cNvPr id="21" name="Rectangle 20"/>
          <p:cNvSpPr/>
          <p:nvPr/>
        </p:nvSpPr>
        <p:spPr>
          <a:xfrm>
            <a:off x="4518477" y="2703085"/>
            <a:ext cx="1069383" cy="520162"/>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050" dirty="0">
                <a:latin typeface="Calibri" panose="020F0502020204030204" pitchFamily="34" charset="0"/>
                <a:cs typeface="Times New Roman" panose="02020603050405020304" pitchFamily="18" charset="0"/>
              </a:rPr>
              <a:t>Cisplatin</a:t>
            </a:r>
          </a:p>
          <a:p>
            <a:pPr lvl="0"/>
            <a:r>
              <a:rPr lang="en-US" sz="1050" dirty="0" err="1">
                <a:latin typeface="Calibri" panose="020F0502020204030204" pitchFamily="34" charset="0"/>
                <a:cs typeface="Times New Roman" panose="02020603050405020304" pitchFamily="18" charset="0"/>
              </a:rPr>
              <a:t>Pemetrexed</a:t>
            </a:r>
            <a:r>
              <a:rPr lang="en-US" sz="1050" dirty="0">
                <a:latin typeface="Calibri" panose="020F0502020204030204" pitchFamily="34" charset="0"/>
                <a:cs typeface="Times New Roman" panose="02020603050405020304" pitchFamily="18" charset="0"/>
              </a:rPr>
              <a:t> Pembrolizumab</a:t>
            </a:r>
            <a:endParaRPr lang="en-US" sz="1050" dirty="0"/>
          </a:p>
        </p:txBody>
      </p:sp>
      <p:cxnSp>
        <p:nvCxnSpPr>
          <p:cNvPr id="24" name="Straight Connector 23"/>
          <p:cNvCxnSpPr>
            <a:stCxn id="9" idx="3"/>
          </p:cNvCxnSpPr>
          <p:nvPr/>
        </p:nvCxnSpPr>
        <p:spPr>
          <a:xfrm flipV="1">
            <a:off x="1319427" y="2087732"/>
            <a:ext cx="347494" cy="74409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9" idx="3"/>
          </p:cNvCxnSpPr>
          <p:nvPr/>
        </p:nvCxnSpPr>
        <p:spPr>
          <a:xfrm flipV="1">
            <a:off x="1319427" y="2831830"/>
            <a:ext cx="361554" cy="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9" idx="3"/>
            <a:endCxn id="15" idx="1"/>
          </p:cNvCxnSpPr>
          <p:nvPr/>
        </p:nvCxnSpPr>
        <p:spPr>
          <a:xfrm>
            <a:off x="1319428" y="2831831"/>
            <a:ext cx="402104" cy="812352"/>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89798" y="1430225"/>
            <a:ext cx="3805914" cy="300082"/>
          </a:xfrm>
          <a:prstGeom prst="rect">
            <a:avLst/>
          </a:prstGeom>
          <a:noFill/>
          <a:ln>
            <a:noFill/>
          </a:ln>
        </p:spPr>
        <p:txBody>
          <a:bodyPr wrap="none" rtlCol="0">
            <a:spAutoFit/>
          </a:bodyPr>
          <a:lstStyle/>
          <a:p>
            <a:r>
              <a:rPr lang="en-US" sz="1350" dirty="0"/>
              <a:t>Primary Endpoint For IA – CR, PR, SD at 16 weeks</a:t>
            </a:r>
          </a:p>
        </p:txBody>
      </p:sp>
      <p:sp>
        <p:nvSpPr>
          <p:cNvPr id="32" name="Rounded Rectangle 31"/>
          <p:cNvSpPr/>
          <p:nvPr/>
        </p:nvSpPr>
        <p:spPr>
          <a:xfrm>
            <a:off x="5795127" y="1529303"/>
            <a:ext cx="2782070" cy="24169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b="1" dirty="0">
              <a:solidFill>
                <a:schemeClr val="tx1"/>
              </a:solidFill>
            </a:endParaRPr>
          </a:p>
          <a:p>
            <a:r>
              <a:rPr lang="en-US" sz="1350" b="1" dirty="0">
                <a:solidFill>
                  <a:schemeClr val="tx1"/>
                </a:solidFill>
              </a:rPr>
              <a:t>Secondary Objectives:</a:t>
            </a:r>
          </a:p>
          <a:p>
            <a:r>
              <a:rPr lang="en-US" sz="1350" dirty="0">
                <a:solidFill>
                  <a:schemeClr val="tx1"/>
                </a:solidFill>
              </a:rPr>
              <a:t>Efficacy, Safety</a:t>
            </a:r>
          </a:p>
          <a:p>
            <a:r>
              <a:rPr lang="en-US" sz="1350" dirty="0" err="1">
                <a:solidFill>
                  <a:schemeClr val="tx1"/>
                </a:solidFill>
              </a:rPr>
              <a:t>HrQoL</a:t>
            </a:r>
            <a:r>
              <a:rPr lang="en-US" sz="1350" dirty="0">
                <a:solidFill>
                  <a:schemeClr val="tx1"/>
                </a:solidFill>
              </a:rPr>
              <a:t> (Lee)</a:t>
            </a:r>
          </a:p>
          <a:p>
            <a:r>
              <a:rPr lang="en-US" sz="1350" dirty="0">
                <a:solidFill>
                  <a:schemeClr val="tx1"/>
                </a:solidFill>
              </a:rPr>
              <a:t>Economics (</a:t>
            </a:r>
            <a:r>
              <a:rPr lang="en-US" sz="1350" dirty="0" err="1">
                <a:solidFill>
                  <a:schemeClr val="tx1"/>
                </a:solidFill>
              </a:rPr>
              <a:t>Leighl</a:t>
            </a:r>
            <a:r>
              <a:rPr lang="en-US" sz="1350" dirty="0">
                <a:solidFill>
                  <a:schemeClr val="tx1"/>
                </a:solidFill>
              </a:rPr>
              <a:t>)</a:t>
            </a:r>
          </a:p>
          <a:p>
            <a:r>
              <a:rPr lang="en-US" sz="1350" dirty="0" err="1">
                <a:solidFill>
                  <a:schemeClr val="tx1"/>
                </a:solidFill>
              </a:rPr>
              <a:t>Tumour</a:t>
            </a:r>
            <a:r>
              <a:rPr lang="en-US" sz="1350" dirty="0">
                <a:solidFill>
                  <a:schemeClr val="tx1"/>
                </a:solidFill>
              </a:rPr>
              <a:t> PDL, IC (Tsao)</a:t>
            </a:r>
          </a:p>
          <a:p>
            <a:endParaRPr lang="en-US" sz="1350" b="1" dirty="0">
              <a:solidFill>
                <a:schemeClr val="tx1"/>
              </a:solidFill>
            </a:endParaRPr>
          </a:p>
          <a:p>
            <a:r>
              <a:rPr lang="en-US" sz="1350" b="1" dirty="0">
                <a:solidFill>
                  <a:schemeClr val="tx1"/>
                </a:solidFill>
              </a:rPr>
              <a:t>Exploratory Objectives:</a:t>
            </a:r>
          </a:p>
          <a:p>
            <a:r>
              <a:rPr lang="en-US" sz="1350" dirty="0">
                <a:solidFill>
                  <a:schemeClr val="tx1"/>
                </a:solidFill>
              </a:rPr>
              <a:t>Prognostic &amp; Predictive Markers </a:t>
            </a:r>
          </a:p>
          <a:p>
            <a:endParaRPr lang="en-US" sz="1350" dirty="0">
              <a:solidFill>
                <a:schemeClr val="tx1"/>
              </a:solidFill>
            </a:endParaRPr>
          </a:p>
        </p:txBody>
      </p:sp>
      <p:cxnSp>
        <p:nvCxnSpPr>
          <p:cNvPr id="47" name="Straight Arrow Connector 46"/>
          <p:cNvCxnSpPr/>
          <p:nvPr/>
        </p:nvCxnSpPr>
        <p:spPr>
          <a:xfrm>
            <a:off x="3334841" y="2087732"/>
            <a:ext cx="654452" cy="0"/>
          </a:xfrm>
          <a:prstGeom prst="straightConnector1">
            <a:avLst/>
          </a:prstGeom>
          <a:ln>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3334841" y="2863940"/>
            <a:ext cx="654452" cy="0"/>
          </a:xfrm>
          <a:prstGeom prst="straightConnector1">
            <a:avLst/>
          </a:prstGeom>
          <a:ln>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381289" y="1723988"/>
            <a:ext cx="680764" cy="300082"/>
          </a:xfrm>
          <a:prstGeom prst="rect">
            <a:avLst/>
          </a:prstGeom>
          <a:noFill/>
          <a:ln>
            <a:noFill/>
          </a:ln>
        </p:spPr>
        <p:txBody>
          <a:bodyPr wrap="none" rtlCol="0">
            <a:spAutoFit/>
          </a:bodyPr>
          <a:lstStyle/>
          <a:p>
            <a:r>
              <a:rPr lang="en-US" sz="1350" dirty="0"/>
              <a:t>Post IA</a:t>
            </a:r>
          </a:p>
        </p:txBody>
      </p:sp>
      <p:cxnSp>
        <p:nvCxnSpPr>
          <p:cNvPr id="62" name="Straight Arrow Connector 61"/>
          <p:cNvCxnSpPr/>
          <p:nvPr/>
        </p:nvCxnSpPr>
        <p:spPr>
          <a:xfrm>
            <a:off x="3332906" y="3652414"/>
            <a:ext cx="654452" cy="0"/>
          </a:xfrm>
          <a:prstGeom prst="straightConnector1">
            <a:avLst/>
          </a:prstGeom>
          <a:ln>
            <a:solidFill>
              <a:schemeClr val="accent6">
                <a:lumMod val="7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573728" y="3496304"/>
            <a:ext cx="274434" cy="300082"/>
          </a:xfrm>
          <a:prstGeom prst="rect">
            <a:avLst/>
          </a:prstGeom>
          <a:noFill/>
          <a:ln>
            <a:noFill/>
          </a:ln>
        </p:spPr>
        <p:txBody>
          <a:bodyPr wrap="none" rtlCol="0">
            <a:spAutoFit/>
          </a:bodyPr>
          <a:lstStyle/>
          <a:p>
            <a:r>
              <a:rPr lang="en-US" sz="1350" dirty="0"/>
              <a:t>X</a:t>
            </a:r>
          </a:p>
        </p:txBody>
      </p:sp>
      <p:pic>
        <p:nvPicPr>
          <p:cNvPr id="66" name="Picture 65"/>
          <p:cNvPicPr>
            <a:picLocks noChangeAspect="1"/>
          </p:cNvPicPr>
          <p:nvPr/>
        </p:nvPicPr>
        <p:blipFill>
          <a:blip r:embed="rId3"/>
          <a:stretch>
            <a:fillRect/>
          </a:stretch>
        </p:blipFill>
        <p:spPr>
          <a:xfrm>
            <a:off x="7082284" y="3592885"/>
            <a:ext cx="1650542" cy="1385172"/>
          </a:xfrm>
          <a:prstGeom prst="rect">
            <a:avLst/>
          </a:prstGeom>
        </p:spPr>
      </p:pic>
      <p:pic>
        <p:nvPicPr>
          <p:cNvPr id="2" name="Picture 1">
            <a:extLst>
              <a:ext uri="{FF2B5EF4-FFF2-40B4-BE49-F238E27FC236}">
                <a16:creationId xmlns:a16="http://schemas.microsoft.com/office/drawing/2014/main" id="{CBC7C88F-03A4-4E83-8AC5-7453EB90C33A}"/>
              </a:ext>
            </a:extLst>
          </p:cNvPr>
          <p:cNvPicPr>
            <a:picLocks noChangeAspect="1"/>
          </p:cNvPicPr>
          <p:nvPr/>
        </p:nvPicPr>
        <p:blipFill rotWithShape="1">
          <a:blip r:embed="rId4"/>
          <a:srcRect t="3267" b="12365"/>
          <a:stretch/>
        </p:blipFill>
        <p:spPr>
          <a:xfrm>
            <a:off x="4105159" y="3686778"/>
            <a:ext cx="2852936" cy="1353925"/>
          </a:xfrm>
          <a:prstGeom prst="rect">
            <a:avLst/>
          </a:prstGeom>
        </p:spPr>
      </p:pic>
    </p:spTree>
    <p:extLst>
      <p:ext uri="{BB962C8B-B14F-4D97-AF65-F5344CB8AC3E}">
        <p14:creationId xmlns:p14="http://schemas.microsoft.com/office/powerpoint/2010/main" val="214133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31A74D-CEBA-C74B-950A-846CF46353A5}"/>
              </a:ext>
            </a:extLst>
          </p:cNvPr>
          <p:cNvSpPr txBox="1">
            <a:spLocks/>
          </p:cNvSpPr>
          <p:nvPr/>
        </p:nvSpPr>
        <p:spPr>
          <a:xfrm>
            <a:off x="229731" y="529830"/>
            <a:ext cx="8608358" cy="594123"/>
          </a:xfrm>
          <a:prstGeom prst="rect">
            <a:avLst/>
          </a:prstGeom>
        </p:spPr>
        <p:txBody>
          <a:bodyPr/>
          <a:lstStyle>
            <a:lvl1pPr algn="l" defTabSz="1828343" rtl="0" eaLnBrk="1" latinLnBrk="0" hangingPunct="1">
              <a:lnSpc>
                <a:spcPct val="90000"/>
              </a:lnSpc>
              <a:spcBef>
                <a:spcPct val="0"/>
              </a:spcBef>
              <a:buNone/>
              <a:defRPr sz="4400" b="1" kern="1200" cap="all" baseline="0">
                <a:solidFill>
                  <a:schemeClr val="tx1"/>
                </a:solidFill>
                <a:latin typeface="Avenir Heavy" charset="0"/>
                <a:ea typeface="+mj-ea"/>
                <a:cs typeface="+mj-cs"/>
              </a:defRPr>
            </a:lvl1pPr>
          </a:lstStyle>
          <a:p>
            <a:pPr algn="ctr" defTabSz="685629"/>
            <a:endParaRPr lang="en-US" sz="2250" dirty="0">
              <a:solidFill>
                <a:srgbClr val="1E294A"/>
              </a:solidFill>
            </a:endParaRPr>
          </a:p>
        </p:txBody>
      </p:sp>
      <p:sp>
        <p:nvSpPr>
          <p:cNvPr id="4" name="Content Placeholder 99">
            <a:extLst>
              <a:ext uri="{FF2B5EF4-FFF2-40B4-BE49-F238E27FC236}">
                <a16:creationId xmlns:a16="http://schemas.microsoft.com/office/drawing/2014/main" id="{AE5D5F96-65CD-4049-836A-8929AA3D9EA4}"/>
              </a:ext>
            </a:extLst>
          </p:cNvPr>
          <p:cNvSpPr txBox="1">
            <a:spLocks/>
          </p:cNvSpPr>
          <p:nvPr/>
        </p:nvSpPr>
        <p:spPr>
          <a:xfrm>
            <a:off x="255286" y="976212"/>
            <a:ext cx="8608358" cy="526995"/>
          </a:xfrm>
          <a:prstGeom prst="rect">
            <a:avLst/>
          </a:prstGeom>
        </p:spPr>
        <p:txBody>
          <a:bodyPr>
            <a:noAutofit/>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171407" indent="-171407" defTabSz="685629">
              <a:spcBef>
                <a:spcPts val="750"/>
              </a:spcBef>
            </a:pPr>
            <a:r>
              <a:rPr lang="en-US" sz="1400" dirty="0">
                <a:solidFill>
                  <a:srgbClr val="1E294A"/>
                </a:solidFill>
                <a:latin typeface="Avenir Book" panose="02000503020000020003" pitchFamily="2" charset="0"/>
              </a:rPr>
              <a:t>Patients’ archive sample will be screened for AXL and ROR2 expression</a:t>
            </a:r>
          </a:p>
          <a:p>
            <a:pPr marL="171407" indent="-171407" defTabSz="685629">
              <a:spcBef>
                <a:spcPts val="750"/>
              </a:spcBef>
            </a:pPr>
            <a:r>
              <a:rPr lang="en-US" sz="1400" dirty="0">
                <a:solidFill>
                  <a:srgbClr val="1E294A"/>
                </a:solidFill>
                <a:latin typeface="Avenir Book" panose="02000503020000020003" pitchFamily="2" charset="0"/>
              </a:rPr>
              <a:t>Patients will be enrolled based on marker results</a:t>
            </a:r>
          </a:p>
          <a:p>
            <a:pPr marL="171407" indent="-171407" defTabSz="685629">
              <a:spcBef>
                <a:spcPts val="750"/>
              </a:spcBef>
            </a:pPr>
            <a:r>
              <a:rPr lang="en-US" sz="1400" dirty="0">
                <a:solidFill>
                  <a:srgbClr val="1E294A"/>
                </a:solidFill>
                <a:latin typeface="Avenir Book" panose="02000503020000020003" pitchFamily="2" charset="0"/>
              </a:rPr>
              <a:t>If enrolment could be into more than 1 cohort, then patient will be randomized</a:t>
            </a:r>
          </a:p>
        </p:txBody>
      </p:sp>
      <p:grpSp>
        <p:nvGrpSpPr>
          <p:cNvPr id="5" name="Group 4">
            <a:extLst>
              <a:ext uri="{FF2B5EF4-FFF2-40B4-BE49-F238E27FC236}">
                <a16:creationId xmlns:a16="http://schemas.microsoft.com/office/drawing/2014/main" id="{C79AF2CE-0277-144D-A88D-9A2521914A03}"/>
              </a:ext>
            </a:extLst>
          </p:cNvPr>
          <p:cNvGrpSpPr/>
          <p:nvPr/>
        </p:nvGrpSpPr>
        <p:grpSpPr>
          <a:xfrm>
            <a:off x="255286" y="2021512"/>
            <a:ext cx="4137884" cy="1781277"/>
            <a:chOff x="28027" y="0"/>
            <a:chExt cx="4538120" cy="2270332"/>
          </a:xfrm>
        </p:grpSpPr>
        <p:sp>
          <p:nvSpPr>
            <p:cNvPr id="6" name="Freeform: Shape 7">
              <a:extLst>
                <a:ext uri="{FF2B5EF4-FFF2-40B4-BE49-F238E27FC236}">
                  <a16:creationId xmlns:a16="http://schemas.microsoft.com/office/drawing/2014/main" id="{1612BA6F-6C79-8141-9032-403D5C5D8A81}"/>
                </a:ext>
              </a:extLst>
            </p:cNvPr>
            <p:cNvSpPr/>
            <p:nvPr/>
          </p:nvSpPr>
          <p:spPr>
            <a:xfrm>
              <a:off x="1397647" y="0"/>
              <a:ext cx="1204925" cy="214377"/>
            </a:xfrm>
            <a:custGeom>
              <a:avLst/>
              <a:gdLst>
                <a:gd name="connsiteX0" fmla="*/ 0 w 1231895"/>
                <a:gd name="connsiteY0" fmla="*/ 0 h 615947"/>
                <a:gd name="connsiteX1" fmla="*/ 1231895 w 1231895"/>
                <a:gd name="connsiteY1" fmla="*/ 0 h 615947"/>
                <a:gd name="connsiteX2" fmla="*/ 1231895 w 1231895"/>
                <a:gd name="connsiteY2" fmla="*/ 615947 h 615947"/>
                <a:gd name="connsiteX3" fmla="*/ 0 w 1231895"/>
                <a:gd name="connsiteY3" fmla="*/ 615947 h 615947"/>
                <a:gd name="connsiteX4" fmla="*/ 0 w 1231895"/>
                <a:gd name="connsiteY4" fmla="*/ 0 h 615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895" h="615947">
                  <a:moveTo>
                    <a:pt x="0" y="0"/>
                  </a:moveTo>
                  <a:lnTo>
                    <a:pt x="1231895" y="0"/>
                  </a:lnTo>
                  <a:lnTo>
                    <a:pt x="1231895" y="615947"/>
                  </a:lnTo>
                  <a:lnTo>
                    <a:pt x="0" y="615947"/>
                  </a:lnTo>
                  <a:lnTo>
                    <a:pt x="0" y="0"/>
                  </a:lnTo>
                  <a:close/>
                </a:path>
              </a:pathLst>
            </a:custGeom>
            <a:solidFill>
              <a:sysClr val="window" lastClr="FFFFFF">
                <a:hueOff val="0"/>
                <a:satOff val="0"/>
                <a:lumOff val="0"/>
                <a:alphaOff val="0"/>
              </a:sysClr>
            </a:solidFill>
            <a:ln w="6350" cap="flat" cmpd="sng" algn="ctr">
              <a:solidFill>
                <a:sysClr val="windowText" lastClr="000000">
                  <a:shade val="80000"/>
                  <a:hueOff val="0"/>
                  <a:satOff val="0"/>
                  <a:lumOff val="0"/>
                  <a:alphaOff val="0"/>
                </a:sysClr>
              </a:solidFill>
              <a:prstDash val="solid"/>
            </a:ln>
            <a:effectLst/>
          </p:spPr>
          <p:txBody>
            <a:bodyPr spcFirstLastPara="0" vert="horz" wrap="square" lIns="2381" tIns="2381" rIns="2381" bIns="2381" numCol="1" spcCol="1270" anchor="ctr" anchorCtr="0">
              <a:noAutofit/>
            </a:bodyPr>
            <a:lstStyle/>
            <a:p>
              <a:pPr algn="ctr" defTabSz="342900">
                <a:lnSpc>
                  <a:spcPct val="90000"/>
                </a:lnSpc>
                <a:spcAft>
                  <a:spcPts val="158"/>
                </a:spcAft>
                <a:defRPr/>
              </a:pPr>
              <a:r>
                <a:rPr lang="en-CA" sz="750" dirty="0">
                  <a:solidFill>
                    <a:srgbClr val="000000"/>
                  </a:solidFill>
                  <a:latin typeface="Franklin Gothic Book" panose="020B0503020102020204" pitchFamily="34" charset="0"/>
                  <a:ea typeface="Times New Roman" panose="02020603050405020304" pitchFamily="18" charset="0"/>
                </a:rPr>
                <a:t>Patient with HGSO</a:t>
              </a:r>
              <a:endParaRPr lang="en-US" sz="750" kern="0" dirty="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p:txBody>
        </p:sp>
        <p:sp>
          <p:nvSpPr>
            <p:cNvPr id="7" name="Freeform: Shape 8">
              <a:extLst>
                <a:ext uri="{FF2B5EF4-FFF2-40B4-BE49-F238E27FC236}">
                  <a16:creationId xmlns:a16="http://schemas.microsoft.com/office/drawing/2014/main" id="{2717EA48-BB70-DD46-83F8-B855CAD9A7BB}"/>
                </a:ext>
              </a:extLst>
            </p:cNvPr>
            <p:cNvSpPr/>
            <p:nvPr/>
          </p:nvSpPr>
          <p:spPr>
            <a:xfrm>
              <a:off x="28027" y="1734245"/>
              <a:ext cx="1252133" cy="536087"/>
            </a:xfrm>
            <a:custGeom>
              <a:avLst/>
              <a:gdLst>
                <a:gd name="connsiteX0" fmla="*/ 0 w 1231895"/>
                <a:gd name="connsiteY0" fmla="*/ 0 h 615947"/>
                <a:gd name="connsiteX1" fmla="*/ 1231895 w 1231895"/>
                <a:gd name="connsiteY1" fmla="*/ 0 h 615947"/>
                <a:gd name="connsiteX2" fmla="*/ 1231895 w 1231895"/>
                <a:gd name="connsiteY2" fmla="*/ 615947 h 615947"/>
                <a:gd name="connsiteX3" fmla="*/ 0 w 1231895"/>
                <a:gd name="connsiteY3" fmla="*/ 615947 h 615947"/>
                <a:gd name="connsiteX4" fmla="*/ 0 w 1231895"/>
                <a:gd name="connsiteY4" fmla="*/ 0 h 615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895" h="615947">
                  <a:moveTo>
                    <a:pt x="0" y="0"/>
                  </a:moveTo>
                  <a:lnTo>
                    <a:pt x="1231895" y="0"/>
                  </a:lnTo>
                  <a:lnTo>
                    <a:pt x="1231895" y="615947"/>
                  </a:lnTo>
                  <a:lnTo>
                    <a:pt x="0" y="615947"/>
                  </a:lnTo>
                  <a:lnTo>
                    <a:pt x="0" y="0"/>
                  </a:lnTo>
                  <a:close/>
                </a:path>
              </a:pathLst>
            </a:custGeom>
            <a:solidFill>
              <a:sysClr val="window" lastClr="FFFFFF">
                <a:hueOff val="0"/>
                <a:satOff val="0"/>
                <a:lumOff val="0"/>
                <a:alphaOff val="0"/>
              </a:sysClr>
            </a:solidFill>
            <a:ln w="6350" cap="flat" cmpd="sng" algn="ctr">
              <a:solidFill>
                <a:sysClr val="windowText" lastClr="000000">
                  <a:shade val="80000"/>
                  <a:hueOff val="0"/>
                  <a:satOff val="0"/>
                  <a:lumOff val="0"/>
                  <a:alphaOff val="0"/>
                </a:sysClr>
              </a:solidFill>
              <a:prstDash val="solid"/>
            </a:ln>
            <a:effectLst/>
          </p:spPr>
          <p:txBody>
            <a:bodyPr spcFirstLastPara="0" vert="horz" wrap="square" lIns="2381" tIns="2381" rIns="2381" bIns="2381" numCol="1" spcCol="1270" anchor="ctr" anchorCtr="0">
              <a:noAutofit/>
            </a:bodyPr>
            <a:lstStyle/>
            <a:p>
              <a:pPr algn="ctr" defTabSz="342900">
                <a:lnSpc>
                  <a:spcPct val="90000"/>
                </a:lnSpc>
                <a:spcAft>
                  <a:spcPts val="158"/>
                </a:spcAft>
                <a:defRPr/>
              </a:pPr>
              <a:r>
                <a:rPr lang="en-CA" sz="750">
                  <a:solidFill>
                    <a:srgbClr val="000000"/>
                  </a:solidFill>
                  <a:latin typeface="Franklin Gothic Book" panose="020B0503020102020204" pitchFamily="34" charset="0"/>
                  <a:ea typeface="Times New Roman" panose="02020603050405020304" pitchFamily="18" charset="0"/>
                </a:rPr>
                <a:t>Pt enrolled to open substudy; if more than one open - randomize </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p:txBody>
        </p:sp>
        <p:grpSp>
          <p:nvGrpSpPr>
            <p:cNvPr id="8" name="Group 7">
              <a:extLst>
                <a:ext uri="{FF2B5EF4-FFF2-40B4-BE49-F238E27FC236}">
                  <a16:creationId xmlns:a16="http://schemas.microsoft.com/office/drawing/2014/main" id="{F80D7AFC-EF6F-CC46-99E1-122B0AAF0E80}"/>
                </a:ext>
              </a:extLst>
            </p:cNvPr>
            <p:cNvGrpSpPr/>
            <p:nvPr/>
          </p:nvGrpSpPr>
          <p:grpSpPr>
            <a:xfrm>
              <a:off x="38036" y="1017718"/>
              <a:ext cx="3935215" cy="459504"/>
              <a:chOff x="38036" y="1017718"/>
              <a:chExt cx="3935215" cy="459504"/>
            </a:xfrm>
          </p:grpSpPr>
          <p:sp>
            <p:nvSpPr>
              <p:cNvPr id="25" name="Freeform: Shape 10">
                <a:extLst>
                  <a:ext uri="{FF2B5EF4-FFF2-40B4-BE49-F238E27FC236}">
                    <a16:creationId xmlns:a16="http://schemas.microsoft.com/office/drawing/2014/main" id="{25D88656-1510-B243-B608-7D126AB8F221}"/>
                  </a:ext>
                </a:extLst>
              </p:cNvPr>
              <p:cNvSpPr/>
              <p:nvPr/>
            </p:nvSpPr>
            <p:spPr>
              <a:xfrm>
                <a:off x="2273927" y="1017718"/>
                <a:ext cx="1699324" cy="459503"/>
              </a:xfrm>
              <a:custGeom>
                <a:avLst/>
                <a:gdLst>
                  <a:gd name="connsiteX0" fmla="*/ 0 w 1231895"/>
                  <a:gd name="connsiteY0" fmla="*/ 0 h 615947"/>
                  <a:gd name="connsiteX1" fmla="*/ 1231895 w 1231895"/>
                  <a:gd name="connsiteY1" fmla="*/ 0 h 615947"/>
                  <a:gd name="connsiteX2" fmla="*/ 1231895 w 1231895"/>
                  <a:gd name="connsiteY2" fmla="*/ 615947 h 615947"/>
                  <a:gd name="connsiteX3" fmla="*/ 0 w 1231895"/>
                  <a:gd name="connsiteY3" fmla="*/ 615947 h 615947"/>
                  <a:gd name="connsiteX4" fmla="*/ 0 w 1231895"/>
                  <a:gd name="connsiteY4" fmla="*/ 0 h 615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895" h="615947">
                    <a:moveTo>
                      <a:pt x="0" y="0"/>
                    </a:moveTo>
                    <a:lnTo>
                      <a:pt x="1231895" y="0"/>
                    </a:lnTo>
                    <a:lnTo>
                      <a:pt x="1231895" y="615947"/>
                    </a:lnTo>
                    <a:lnTo>
                      <a:pt x="0" y="615947"/>
                    </a:lnTo>
                    <a:lnTo>
                      <a:pt x="0" y="0"/>
                    </a:lnTo>
                    <a:close/>
                  </a:path>
                </a:pathLst>
              </a:custGeom>
              <a:solidFill>
                <a:sysClr val="window" lastClr="FFFFFF">
                  <a:hueOff val="0"/>
                  <a:satOff val="0"/>
                  <a:lumOff val="0"/>
                  <a:alphaOff val="0"/>
                </a:sysClr>
              </a:solidFill>
              <a:ln w="6350" cap="flat" cmpd="sng" algn="ctr">
                <a:solidFill>
                  <a:sysClr val="windowText" lastClr="000000">
                    <a:shade val="80000"/>
                    <a:hueOff val="0"/>
                    <a:satOff val="0"/>
                    <a:lumOff val="0"/>
                    <a:alphaOff val="0"/>
                  </a:sysClr>
                </a:solidFill>
                <a:prstDash val="solid"/>
              </a:ln>
              <a:effectLst/>
            </p:spPr>
            <p:txBody>
              <a:bodyPr spcFirstLastPara="0" vert="horz" wrap="square" lIns="2381" tIns="2381" rIns="2381" bIns="2381" numCol="1" spcCol="1270" anchor="ctr" anchorCtr="0">
                <a:noAutofit/>
              </a:bodyPr>
              <a:lstStyle/>
              <a:p>
                <a:pPr algn="ctr" defTabSz="342900">
                  <a:lnSpc>
                    <a:spcPct val="90000"/>
                  </a:lnSpc>
                  <a:spcAft>
                    <a:spcPts val="158"/>
                  </a:spcAft>
                  <a:defRPr/>
                </a:pPr>
                <a:r>
                  <a:rPr lang="en-CA" sz="750" dirty="0">
                    <a:solidFill>
                      <a:srgbClr val="000000"/>
                    </a:solidFill>
                    <a:latin typeface="Franklin Gothic Book" panose="020B0503020102020204" pitchFamily="34" charset="0"/>
                    <a:ea typeface="Times New Roman" panose="02020603050405020304" pitchFamily="18" charset="0"/>
                  </a:rPr>
                  <a:t>At least 1 stage 2 </a:t>
                </a:r>
                <a:r>
                  <a:rPr lang="en-CA" sz="750" dirty="0" err="1">
                    <a:solidFill>
                      <a:srgbClr val="000000"/>
                    </a:solidFill>
                    <a:latin typeface="Franklin Gothic Book" panose="020B0503020102020204" pitchFamily="34" charset="0"/>
                    <a:ea typeface="Times New Roman" panose="02020603050405020304" pitchFamily="18" charset="0"/>
                  </a:rPr>
                  <a:t>substudy</a:t>
                </a:r>
                <a:r>
                  <a:rPr lang="en-CA" sz="750" dirty="0">
                    <a:solidFill>
                      <a:srgbClr val="000000"/>
                    </a:solidFill>
                    <a:latin typeface="Franklin Gothic Book" panose="020B0503020102020204" pitchFamily="34" charset="0"/>
                    <a:ea typeface="Times New Roman" panose="02020603050405020304" pitchFamily="18" charset="0"/>
                  </a:rPr>
                  <a:t> open - </a:t>
                </a:r>
                <a:r>
                  <a:rPr lang="en-CA" sz="750" b="1" dirty="0">
                    <a:solidFill>
                      <a:srgbClr val="000000"/>
                    </a:solidFill>
                    <a:latin typeface="Franklin Gothic Book" panose="020B0503020102020204" pitchFamily="34" charset="0"/>
                    <a:ea typeface="Times New Roman" panose="02020603050405020304" pitchFamily="18" charset="0"/>
                  </a:rPr>
                  <a:t>biomarker assay prior to enrollment </a:t>
                </a:r>
                <a:endParaRPr lang="en-US" sz="750" kern="0" dirty="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p:txBody>
          </p:sp>
          <p:sp>
            <p:nvSpPr>
              <p:cNvPr id="26" name="Freeform: Shape 11">
                <a:extLst>
                  <a:ext uri="{FF2B5EF4-FFF2-40B4-BE49-F238E27FC236}">
                    <a16:creationId xmlns:a16="http://schemas.microsoft.com/office/drawing/2014/main" id="{3BFBC853-81D4-AA48-BD79-C06691392F74}"/>
                  </a:ext>
                </a:extLst>
              </p:cNvPr>
              <p:cNvSpPr/>
              <p:nvPr/>
            </p:nvSpPr>
            <p:spPr>
              <a:xfrm>
                <a:off x="38036" y="1017719"/>
                <a:ext cx="1699324" cy="459503"/>
              </a:xfrm>
              <a:custGeom>
                <a:avLst/>
                <a:gdLst>
                  <a:gd name="connsiteX0" fmla="*/ 0 w 1231895"/>
                  <a:gd name="connsiteY0" fmla="*/ 0 h 615947"/>
                  <a:gd name="connsiteX1" fmla="*/ 1231895 w 1231895"/>
                  <a:gd name="connsiteY1" fmla="*/ 0 h 615947"/>
                  <a:gd name="connsiteX2" fmla="*/ 1231895 w 1231895"/>
                  <a:gd name="connsiteY2" fmla="*/ 615947 h 615947"/>
                  <a:gd name="connsiteX3" fmla="*/ 0 w 1231895"/>
                  <a:gd name="connsiteY3" fmla="*/ 615947 h 615947"/>
                  <a:gd name="connsiteX4" fmla="*/ 0 w 1231895"/>
                  <a:gd name="connsiteY4" fmla="*/ 0 h 615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895" h="615947">
                    <a:moveTo>
                      <a:pt x="0" y="0"/>
                    </a:moveTo>
                    <a:lnTo>
                      <a:pt x="1231895" y="0"/>
                    </a:lnTo>
                    <a:lnTo>
                      <a:pt x="1231895" y="615947"/>
                    </a:lnTo>
                    <a:lnTo>
                      <a:pt x="0" y="615947"/>
                    </a:lnTo>
                    <a:lnTo>
                      <a:pt x="0" y="0"/>
                    </a:lnTo>
                    <a:close/>
                  </a:path>
                </a:pathLst>
              </a:custGeom>
              <a:solidFill>
                <a:sysClr val="window" lastClr="FFFFFF"/>
              </a:solidFill>
              <a:ln w="6350" cap="flat" cmpd="sng" algn="ctr">
                <a:solidFill>
                  <a:sysClr val="windowText" lastClr="000000">
                    <a:shade val="80000"/>
                    <a:hueOff val="0"/>
                    <a:satOff val="0"/>
                    <a:lumOff val="0"/>
                    <a:alphaOff val="0"/>
                  </a:sysClr>
                </a:solidFill>
                <a:prstDash val="solid"/>
              </a:ln>
              <a:effectLst/>
            </p:spPr>
            <p:txBody>
              <a:bodyPr spcFirstLastPara="0" vert="horz" wrap="square" lIns="2381" tIns="2381" rIns="2381" bIns="2381" numCol="1" spcCol="1270" anchor="ctr" anchorCtr="0">
                <a:noAutofit/>
              </a:bodyPr>
              <a:lstStyle/>
              <a:p>
                <a:pPr algn="ctr" defTabSz="342900">
                  <a:lnSpc>
                    <a:spcPct val="90000"/>
                  </a:lnSpc>
                  <a:spcAft>
                    <a:spcPts val="158"/>
                  </a:spcAft>
                  <a:defRPr/>
                </a:pPr>
                <a:r>
                  <a:rPr lang="en-CA" sz="750" dirty="0">
                    <a:solidFill>
                      <a:srgbClr val="000000"/>
                    </a:solidFill>
                    <a:latin typeface="Franklin Gothic Book" panose="020B0503020102020204" pitchFamily="34" charset="0"/>
                    <a:ea typeface="Times New Roman" panose="02020603050405020304" pitchFamily="18" charset="0"/>
                  </a:rPr>
                  <a:t>Only stage 1 </a:t>
                </a:r>
                <a:r>
                  <a:rPr lang="en-CA" sz="750" dirty="0" err="1">
                    <a:solidFill>
                      <a:srgbClr val="000000"/>
                    </a:solidFill>
                    <a:latin typeface="Franklin Gothic Book" panose="020B0503020102020204" pitchFamily="34" charset="0"/>
                    <a:ea typeface="Times New Roman" panose="02020603050405020304" pitchFamily="18" charset="0"/>
                  </a:rPr>
                  <a:t>substudies</a:t>
                </a:r>
                <a:r>
                  <a:rPr lang="en-CA" sz="750" dirty="0">
                    <a:solidFill>
                      <a:srgbClr val="000000"/>
                    </a:solidFill>
                    <a:latin typeface="Franklin Gothic Book" panose="020B0503020102020204" pitchFamily="34" charset="0"/>
                    <a:ea typeface="Times New Roman" panose="02020603050405020304" pitchFamily="18" charset="0"/>
                  </a:rPr>
                  <a:t> open - </a:t>
                </a:r>
                <a:r>
                  <a:rPr lang="en-CA" sz="750" b="1" dirty="0">
                    <a:solidFill>
                      <a:srgbClr val="000000"/>
                    </a:solidFill>
                    <a:latin typeface="Franklin Gothic Book" panose="020B0503020102020204" pitchFamily="34" charset="0"/>
                    <a:ea typeface="Times New Roman" panose="02020603050405020304" pitchFamily="18" charset="0"/>
                  </a:rPr>
                  <a:t>biomarker assay after enrollment </a:t>
                </a:r>
                <a:endParaRPr lang="en-US" sz="750" kern="0" dirty="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p:txBody>
          </p:sp>
        </p:grpSp>
        <p:grpSp>
          <p:nvGrpSpPr>
            <p:cNvPr id="9" name="Group 8">
              <a:extLst>
                <a:ext uri="{FF2B5EF4-FFF2-40B4-BE49-F238E27FC236}">
                  <a16:creationId xmlns:a16="http://schemas.microsoft.com/office/drawing/2014/main" id="{B64772F3-B315-2B4D-89E3-FEE6D5E6201E}"/>
                </a:ext>
              </a:extLst>
            </p:cNvPr>
            <p:cNvGrpSpPr/>
            <p:nvPr/>
          </p:nvGrpSpPr>
          <p:grpSpPr>
            <a:xfrm>
              <a:off x="1695882" y="1734245"/>
              <a:ext cx="2870265" cy="536087"/>
              <a:chOff x="1695882" y="1734245"/>
              <a:chExt cx="2870265" cy="536087"/>
            </a:xfrm>
          </p:grpSpPr>
          <p:sp>
            <p:nvSpPr>
              <p:cNvPr id="23" name="Freeform: Shape 15">
                <a:extLst>
                  <a:ext uri="{FF2B5EF4-FFF2-40B4-BE49-F238E27FC236}">
                    <a16:creationId xmlns:a16="http://schemas.microsoft.com/office/drawing/2014/main" id="{A6C19764-0E6E-DE4B-9DFF-E2EDF7D63C02}"/>
                  </a:ext>
                </a:extLst>
              </p:cNvPr>
              <p:cNvSpPr/>
              <p:nvPr/>
            </p:nvSpPr>
            <p:spPr>
              <a:xfrm>
                <a:off x="1695882" y="1734245"/>
                <a:ext cx="1341571" cy="536087"/>
              </a:xfrm>
              <a:custGeom>
                <a:avLst/>
                <a:gdLst>
                  <a:gd name="connsiteX0" fmla="*/ 0 w 1231895"/>
                  <a:gd name="connsiteY0" fmla="*/ 0 h 615947"/>
                  <a:gd name="connsiteX1" fmla="*/ 1231895 w 1231895"/>
                  <a:gd name="connsiteY1" fmla="*/ 0 h 615947"/>
                  <a:gd name="connsiteX2" fmla="*/ 1231895 w 1231895"/>
                  <a:gd name="connsiteY2" fmla="*/ 615947 h 615947"/>
                  <a:gd name="connsiteX3" fmla="*/ 0 w 1231895"/>
                  <a:gd name="connsiteY3" fmla="*/ 615947 h 615947"/>
                  <a:gd name="connsiteX4" fmla="*/ 0 w 1231895"/>
                  <a:gd name="connsiteY4" fmla="*/ 0 h 615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895" h="615947">
                    <a:moveTo>
                      <a:pt x="0" y="0"/>
                    </a:moveTo>
                    <a:lnTo>
                      <a:pt x="1231895" y="0"/>
                    </a:lnTo>
                    <a:lnTo>
                      <a:pt x="1231895" y="615947"/>
                    </a:lnTo>
                    <a:lnTo>
                      <a:pt x="0" y="615947"/>
                    </a:lnTo>
                    <a:lnTo>
                      <a:pt x="0" y="0"/>
                    </a:lnTo>
                    <a:close/>
                  </a:path>
                </a:pathLst>
              </a:custGeom>
              <a:solidFill>
                <a:sysClr val="window" lastClr="FFFFFF">
                  <a:hueOff val="0"/>
                  <a:satOff val="0"/>
                  <a:lumOff val="0"/>
                  <a:alphaOff val="0"/>
                </a:sysClr>
              </a:solidFill>
              <a:ln w="6350" cap="flat" cmpd="sng" algn="ctr">
                <a:solidFill>
                  <a:sysClr val="windowText" lastClr="000000">
                    <a:shade val="80000"/>
                    <a:hueOff val="0"/>
                    <a:satOff val="0"/>
                    <a:lumOff val="0"/>
                    <a:alphaOff val="0"/>
                  </a:sysClr>
                </a:solidFill>
                <a:prstDash val="solid"/>
              </a:ln>
              <a:effectLst/>
            </p:spPr>
            <p:txBody>
              <a:bodyPr spcFirstLastPara="0" vert="horz" wrap="square" lIns="2381" tIns="2381" rIns="2381" bIns="2381" numCol="1" spcCol="1270" anchor="ctr" anchorCtr="0">
                <a:noAutofit/>
              </a:bodyPr>
              <a:lstStyle/>
              <a:p>
                <a:pPr algn="ctr" defTabSz="342900">
                  <a:lnSpc>
                    <a:spcPct val="90000"/>
                  </a:lnSpc>
                  <a:spcAft>
                    <a:spcPts val="158"/>
                  </a:spcAft>
                  <a:defRPr/>
                </a:pPr>
                <a:r>
                  <a:rPr lang="en-CA" sz="750" b="1">
                    <a:solidFill>
                      <a:srgbClr val="000000"/>
                    </a:solidFill>
                    <a:latin typeface="Franklin Gothic Book" panose="020B0503020102020204" pitchFamily="34" charset="0"/>
                    <a:ea typeface="Times New Roman" panose="02020603050405020304" pitchFamily="18" charset="0"/>
                  </a:rPr>
                  <a:t>Positive</a:t>
                </a:r>
                <a:r>
                  <a:rPr lang="en-CA" sz="750">
                    <a:solidFill>
                      <a:srgbClr val="000000"/>
                    </a:solidFill>
                    <a:latin typeface="Franklin Gothic Book" panose="020B0503020102020204" pitchFamily="34" charset="0"/>
                    <a:ea typeface="Times New Roman" panose="02020603050405020304" pitchFamily="18" charset="0"/>
                  </a:rPr>
                  <a:t> - enroll to applicable substudy - if </a:t>
                </a:r>
                <a:br>
                  <a:rPr lang="en-CA" sz="750">
                    <a:solidFill>
                      <a:srgbClr val="000000"/>
                    </a:solidFill>
                    <a:latin typeface="Franklin Gothic Book" panose="020B0503020102020204" pitchFamily="34" charset="0"/>
                    <a:ea typeface="Times New Roman" panose="02020603050405020304" pitchFamily="18" charset="0"/>
                  </a:rPr>
                </a:br>
                <a:r>
                  <a:rPr lang="en-CA" sz="750">
                    <a:solidFill>
                      <a:srgbClr val="000000"/>
                    </a:solidFill>
                    <a:latin typeface="Franklin Gothic Book" panose="020B0503020102020204" pitchFamily="34" charset="0"/>
                    <a:ea typeface="Times New Roman" panose="02020603050405020304" pitchFamily="18" charset="0"/>
                  </a:rPr>
                  <a:t>&gt; 1 relevant biomarker, trial committee assigns </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p:txBody>
          </p:sp>
          <p:sp>
            <p:nvSpPr>
              <p:cNvPr id="24" name="Freeform: Shape 16">
                <a:extLst>
                  <a:ext uri="{FF2B5EF4-FFF2-40B4-BE49-F238E27FC236}">
                    <a16:creationId xmlns:a16="http://schemas.microsoft.com/office/drawing/2014/main" id="{C4341012-2B8C-D644-A2AA-869D617932C2}"/>
                  </a:ext>
                </a:extLst>
              </p:cNvPr>
              <p:cNvSpPr/>
              <p:nvPr/>
            </p:nvSpPr>
            <p:spPr>
              <a:xfrm>
                <a:off x="3224576" y="1734245"/>
                <a:ext cx="1341571" cy="536087"/>
              </a:xfrm>
              <a:custGeom>
                <a:avLst/>
                <a:gdLst>
                  <a:gd name="connsiteX0" fmla="*/ 0 w 1231895"/>
                  <a:gd name="connsiteY0" fmla="*/ 0 h 615947"/>
                  <a:gd name="connsiteX1" fmla="*/ 1231895 w 1231895"/>
                  <a:gd name="connsiteY1" fmla="*/ 0 h 615947"/>
                  <a:gd name="connsiteX2" fmla="*/ 1231895 w 1231895"/>
                  <a:gd name="connsiteY2" fmla="*/ 615947 h 615947"/>
                  <a:gd name="connsiteX3" fmla="*/ 0 w 1231895"/>
                  <a:gd name="connsiteY3" fmla="*/ 615947 h 615947"/>
                  <a:gd name="connsiteX4" fmla="*/ 0 w 1231895"/>
                  <a:gd name="connsiteY4" fmla="*/ 0 h 615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895" h="615947">
                    <a:moveTo>
                      <a:pt x="0" y="0"/>
                    </a:moveTo>
                    <a:lnTo>
                      <a:pt x="1231895" y="0"/>
                    </a:lnTo>
                    <a:lnTo>
                      <a:pt x="1231895" y="615947"/>
                    </a:lnTo>
                    <a:lnTo>
                      <a:pt x="0" y="615947"/>
                    </a:lnTo>
                    <a:lnTo>
                      <a:pt x="0" y="0"/>
                    </a:lnTo>
                    <a:close/>
                  </a:path>
                </a:pathLst>
              </a:custGeom>
              <a:solidFill>
                <a:sysClr val="window" lastClr="FFFFFF">
                  <a:hueOff val="0"/>
                  <a:satOff val="0"/>
                  <a:lumOff val="0"/>
                  <a:alphaOff val="0"/>
                </a:sysClr>
              </a:solidFill>
              <a:ln w="6350" cap="flat" cmpd="sng" algn="ctr">
                <a:solidFill>
                  <a:sysClr val="windowText" lastClr="000000">
                    <a:shade val="80000"/>
                    <a:hueOff val="0"/>
                    <a:satOff val="0"/>
                    <a:lumOff val="0"/>
                    <a:alphaOff val="0"/>
                  </a:sysClr>
                </a:solidFill>
                <a:prstDash val="solid"/>
              </a:ln>
              <a:effectLst/>
            </p:spPr>
            <p:txBody>
              <a:bodyPr spcFirstLastPara="0" vert="horz" wrap="square" lIns="2381" tIns="2381" rIns="2381" bIns="2381" numCol="1" spcCol="1270" anchor="ctr" anchorCtr="0">
                <a:noAutofit/>
              </a:bodyPr>
              <a:lstStyle/>
              <a:p>
                <a:pPr algn="ctr" defTabSz="342900">
                  <a:lnSpc>
                    <a:spcPct val="90000"/>
                  </a:lnSpc>
                  <a:spcAft>
                    <a:spcPts val="158"/>
                  </a:spcAft>
                  <a:defRPr/>
                </a:pPr>
                <a:r>
                  <a:rPr lang="en-CA" sz="750" b="1">
                    <a:solidFill>
                      <a:srgbClr val="000000"/>
                    </a:solidFill>
                    <a:latin typeface="Franklin Gothic Book" panose="020B0503020102020204" pitchFamily="34" charset="0"/>
                    <a:ea typeface="Times New Roman" panose="02020603050405020304" pitchFamily="18" charset="0"/>
                  </a:rPr>
                  <a:t>Negative </a:t>
                </a:r>
                <a:r>
                  <a:rPr lang="en-CA" sz="750">
                    <a:solidFill>
                      <a:srgbClr val="000000"/>
                    </a:solidFill>
                    <a:latin typeface="Franklin Gothic Book" panose="020B0503020102020204" pitchFamily="34" charset="0"/>
                    <a:ea typeface="Times New Roman" panose="02020603050405020304" pitchFamily="18" charset="0"/>
                  </a:rPr>
                  <a:t>- enroll to available substudy; if more than one then randomize</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p:txBody>
          </p:sp>
        </p:grpSp>
        <p:sp>
          <p:nvSpPr>
            <p:cNvPr id="10" name="Freeform: Shape 17">
              <a:extLst>
                <a:ext uri="{FF2B5EF4-FFF2-40B4-BE49-F238E27FC236}">
                  <a16:creationId xmlns:a16="http://schemas.microsoft.com/office/drawing/2014/main" id="{131E505E-170B-5347-B463-3D1F13749B83}"/>
                </a:ext>
              </a:extLst>
            </p:cNvPr>
            <p:cNvSpPr/>
            <p:nvPr/>
          </p:nvSpPr>
          <p:spPr>
            <a:xfrm>
              <a:off x="1397648" y="411413"/>
              <a:ext cx="1204925" cy="257937"/>
            </a:xfrm>
            <a:custGeom>
              <a:avLst/>
              <a:gdLst>
                <a:gd name="connsiteX0" fmla="*/ 0 w 1231895"/>
                <a:gd name="connsiteY0" fmla="*/ 0 h 615947"/>
                <a:gd name="connsiteX1" fmla="*/ 1231895 w 1231895"/>
                <a:gd name="connsiteY1" fmla="*/ 0 h 615947"/>
                <a:gd name="connsiteX2" fmla="*/ 1231895 w 1231895"/>
                <a:gd name="connsiteY2" fmla="*/ 615947 h 615947"/>
                <a:gd name="connsiteX3" fmla="*/ 0 w 1231895"/>
                <a:gd name="connsiteY3" fmla="*/ 615947 h 615947"/>
                <a:gd name="connsiteX4" fmla="*/ 0 w 1231895"/>
                <a:gd name="connsiteY4" fmla="*/ 0 h 615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895" h="615947">
                  <a:moveTo>
                    <a:pt x="0" y="0"/>
                  </a:moveTo>
                  <a:lnTo>
                    <a:pt x="1231895" y="0"/>
                  </a:lnTo>
                  <a:lnTo>
                    <a:pt x="1231895" y="615947"/>
                  </a:lnTo>
                  <a:lnTo>
                    <a:pt x="0" y="615947"/>
                  </a:lnTo>
                  <a:lnTo>
                    <a:pt x="0" y="0"/>
                  </a:lnTo>
                  <a:close/>
                </a:path>
              </a:pathLst>
            </a:custGeom>
            <a:solidFill>
              <a:sysClr val="window" lastClr="FFFFFF">
                <a:hueOff val="0"/>
                <a:satOff val="0"/>
                <a:lumOff val="0"/>
                <a:alphaOff val="0"/>
              </a:sysClr>
            </a:solidFill>
            <a:ln w="6350" cap="flat" cmpd="sng" algn="ctr">
              <a:solidFill>
                <a:sysClr val="windowText" lastClr="000000">
                  <a:shade val="80000"/>
                  <a:hueOff val="0"/>
                  <a:satOff val="0"/>
                  <a:lumOff val="0"/>
                  <a:alphaOff val="0"/>
                </a:sysClr>
              </a:solidFill>
              <a:prstDash val="solid"/>
            </a:ln>
            <a:effectLst/>
          </p:spPr>
          <p:txBody>
            <a:bodyPr spcFirstLastPara="0" vert="horz" wrap="square" lIns="2381" tIns="2381" rIns="2381" bIns="2381" numCol="1" spcCol="1270" anchor="ctr" anchorCtr="0">
              <a:noAutofit/>
            </a:bodyPr>
            <a:lstStyle/>
            <a:p>
              <a:pPr algn="ctr" defTabSz="342900">
                <a:lnSpc>
                  <a:spcPct val="90000"/>
                </a:lnSpc>
                <a:spcAft>
                  <a:spcPts val="158"/>
                </a:spcAft>
                <a:defRPr/>
              </a:pPr>
              <a:r>
                <a:rPr lang="en-CA" sz="750">
                  <a:solidFill>
                    <a:srgbClr val="000000"/>
                  </a:solidFill>
                  <a:latin typeface="Franklin Gothic Book" panose="020B0503020102020204" pitchFamily="34" charset="0"/>
                  <a:ea typeface="Times New Roman" panose="02020603050405020304" pitchFamily="18" charset="0"/>
                </a:rPr>
                <a:t>Screening registration </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p:txBody>
        </p:sp>
        <p:cxnSp>
          <p:nvCxnSpPr>
            <p:cNvPr id="11" name="Straight Connector 10">
              <a:extLst>
                <a:ext uri="{FF2B5EF4-FFF2-40B4-BE49-F238E27FC236}">
                  <a16:creationId xmlns:a16="http://schemas.microsoft.com/office/drawing/2014/main" id="{831B3154-671F-3046-A942-BE6B15A587DB}"/>
                </a:ext>
              </a:extLst>
            </p:cNvPr>
            <p:cNvCxnSpPr>
              <a:cxnSpLocks/>
            </p:cNvCxnSpPr>
            <p:nvPr/>
          </p:nvCxnSpPr>
          <p:spPr>
            <a:xfrm>
              <a:off x="1986625" y="255963"/>
              <a:ext cx="0" cy="155450"/>
            </a:xfrm>
            <a:prstGeom prst="line">
              <a:avLst/>
            </a:prstGeom>
            <a:noFill/>
            <a:ln w="19050" cap="flat" cmpd="sng" algn="ctr">
              <a:solidFill>
                <a:sysClr val="windowText" lastClr="000000"/>
              </a:solidFill>
              <a:prstDash val="solid"/>
            </a:ln>
            <a:effectLst/>
          </p:spPr>
        </p:cxnSp>
        <p:grpSp>
          <p:nvGrpSpPr>
            <p:cNvPr id="12" name="Group 11">
              <a:extLst>
                <a:ext uri="{FF2B5EF4-FFF2-40B4-BE49-F238E27FC236}">
                  <a16:creationId xmlns:a16="http://schemas.microsoft.com/office/drawing/2014/main" id="{F43E7A4F-36D3-3A4F-9C32-40A2E70A3AE0}"/>
                </a:ext>
              </a:extLst>
            </p:cNvPr>
            <p:cNvGrpSpPr/>
            <p:nvPr/>
          </p:nvGrpSpPr>
          <p:grpSpPr>
            <a:xfrm>
              <a:off x="872103" y="719386"/>
              <a:ext cx="2255520" cy="297820"/>
              <a:chOff x="872103" y="719386"/>
              <a:chExt cx="2255520" cy="297820"/>
            </a:xfrm>
          </p:grpSpPr>
          <p:cxnSp>
            <p:nvCxnSpPr>
              <p:cNvPr id="19" name="Straight Connector 18">
                <a:extLst>
                  <a:ext uri="{FF2B5EF4-FFF2-40B4-BE49-F238E27FC236}">
                    <a16:creationId xmlns:a16="http://schemas.microsoft.com/office/drawing/2014/main" id="{CD155980-4FC9-6440-80CC-9F3710DD147E}"/>
                  </a:ext>
                </a:extLst>
              </p:cNvPr>
              <p:cNvCxnSpPr>
                <a:cxnSpLocks/>
              </p:cNvCxnSpPr>
              <p:nvPr/>
            </p:nvCxnSpPr>
            <p:spPr>
              <a:xfrm>
                <a:off x="1986625" y="719386"/>
                <a:ext cx="0" cy="155450"/>
              </a:xfrm>
              <a:prstGeom prst="line">
                <a:avLst/>
              </a:prstGeom>
              <a:noFill/>
              <a:ln w="19050" cap="flat" cmpd="sng" algn="ctr">
                <a:solidFill>
                  <a:sysClr val="windowText" lastClr="000000"/>
                </a:solidFill>
                <a:prstDash val="solid"/>
              </a:ln>
              <a:effectLst/>
            </p:spPr>
          </p:cxnSp>
          <p:cxnSp>
            <p:nvCxnSpPr>
              <p:cNvPr id="20" name="Straight Connector 19">
                <a:extLst>
                  <a:ext uri="{FF2B5EF4-FFF2-40B4-BE49-F238E27FC236}">
                    <a16:creationId xmlns:a16="http://schemas.microsoft.com/office/drawing/2014/main" id="{F67E464F-16E5-CC4B-BCCF-A2A854F50E2F}"/>
                  </a:ext>
                </a:extLst>
              </p:cNvPr>
              <p:cNvCxnSpPr>
                <a:cxnSpLocks/>
              </p:cNvCxnSpPr>
              <p:nvPr/>
            </p:nvCxnSpPr>
            <p:spPr>
              <a:xfrm>
                <a:off x="872103" y="871281"/>
                <a:ext cx="2255520" cy="0"/>
              </a:xfrm>
              <a:prstGeom prst="line">
                <a:avLst/>
              </a:prstGeom>
              <a:noFill/>
              <a:ln w="19050" cap="flat" cmpd="sng" algn="ctr">
                <a:solidFill>
                  <a:sysClr val="windowText" lastClr="000000"/>
                </a:solidFill>
                <a:prstDash val="solid"/>
              </a:ln>
              <a:effectLst/>
            </p:spPr>
          </p:cxnSp>
          <p:cxnSp>
            <p:nvCxnSpPr>
              <p:cNvPr id="21" name="Straight Connector 20">
                <a:extLst>
                  <a:ext uri="{FF2B5EF4-FFF2-40B4-BE49-F238E27FC236}">
                    <a16:creationId xmlns:a16="http://schemas.microsoft.com/office/drawing/2014/main" id="{88BBBA64-4767-164A-BF52-5E46C6958BBC}"/>
                  </a:ext>
                </a:extLst>
              </p:cNvPr>
              <p:cNvCxnSpPr>
                <a:cxnSpLocks/>
              </p:cNvCxnSpPr>
              <p:nvPr/>
            </p:nvCxnSpPr>
            <p:spPr>
              <a:xfrm>
                <a:off x="876865" y="861756"/>
                <a:ext cx="0" cy="155450"/>
              </a:xfrm>
              <a:prstGeom prst="line">
                <a:avLst/>
              </a:prstGeom>
              <a:noFill/>
              <a:ln w="19050" cap="flat" cmpd="sng" algn="ctr">
                <a:solidFill>
                  <a:sysClr val="windowText" lastClr="000000"/>
                </a:solidFill>
                <a:prstDash val="solid"/>
              </a:ln>
              <a:effectLst/>
            </p:spPr>
          </p:cxnSp>
          <p:cxnSp>
            <p:nvCxnSpPr>
              <p:cNvPr id="22" name="Straight Connector 21">
                <a:extLst>
                  <a:ext uri="{FF2B5EF4-FFF2-40B4-BE49-F238E27FC236}">
                    <a16:creationId xmlns:a16="http://schemas.microsoft.com/office/drawing/2014/main" id="{D82CED40-8B2E-D640-8983-E23DDCFF6D4D}"/>
                  </a:ext>
                </a:extLst>
              </p:cNvPr>
              <p:cNvCxnSpPr>
                <a:cxnSpLocks/>
              </p:cNvCxnSpPr>
              <p:nvPr/>
            </p:nvCxnSpPr>
            <p:spPr>
              <a:xfrm>
                <a:off x="3121529" y="861756"/>
                <a:ext cx="0" cy="155450"/>
              </a:xfrm>
              <a:prstGeom prst="line">
                <a:avLst/>
              </a:prstGeom>
              <a:noFill/>
              <a:ln w="19050" cap="flat" cmpd="sng" algn="ctr">
                <a:solidFill>
                  <a:sysClr val="windowText" lastClr="000000"/>
                </a:solidFill>
                <a:prstDash val="solid"/>
              </a:ln>
              <a:effectLst/>
            </p:spPr>
          </p:cxnSp>
        </p:grpSp>
        <p:grpSp>
          <p:nvGrpSpPr>
            <p:cNvPr id="13" name="Group 12">
              <a:extLst>
                <a:ext uri="{FF2B5EF4-FFF2-40B4-BE49-F238E27FC236}">
                  <a16:creationId xmlns:a16="http://schemas.microsoft.com/office/drawing/2014/main" id="{1BDE09FC-7C11-3540-8575-6AB60F53FA01}"/>
                </a:ext>
              </a:extLst>
            </p:cNvPr>
            <p:cNvGrpSpPr/>
            <p:nvPr/>
          </p:nvGrpSpPr>
          <p:grpSpPr>
            <a:xfrm>
              <a:off x="2348585" y="1566601"/>
              <a:ext cx="1525503" cy="169943"/>
              <a:chOff x="2348585" y="1566601"/>
              <a:chExt cx="1525503" cy="169943"/>
            </a:xfrm>
          </p:grpSpPr>
          <p:cxnSp>
            <p:nvCxnSpPr>
              <p:cNvPr id="15" name="Straight Connector 14">
                <a:extLst>
                  <a:ext uri="{FF2B5EF4-FFF2-40B4-BE49-F238E27FC236}">
                    <a16:creationId xmlns:a16="http://schemas.microsoft.com/office/drawing/2014/main" id="{68DDED9E-F2EF-3345-8FF5-FFF9CEC6C84E}"/>
                  </a:ext>
                </a:extLst>
              </p:cNvPr>
              <p:cNvCxnSpPr>
                <a:cxnSpLocks/>
              </p:cNvCxnSpPr>
              <p:nvPr/>
            </p:nvCxnSpPr>
            <p:spPr>
              <a:xfrm>
                <a:off x="3115436" y="1566601"/>
                <a:ext cx="0" cy="91583"/>
              </a:xfrm>
              <a:prstGeom prst="line">
                <a:avLst/>
              </a:prstGeom>
              <a:noFill/>
              <a:ln w="19050" cap="flat" cmpd="sng" algn="ctr">
                <a:solidFill>
                  <a:sysClr val="windowText" lastClr="000000"/>
                </a:solidFill>
                <a:prstDash val="solid"/>
              </a:ln>
              <a:effectLst/>
            </p:spPr>
          </p:cxnSp>
          <p:cxnSp>
            <p:nvCxnSpPr>
              <p:cNvPr id="16" name="Straight Connector 15">
                <a:extLst>
                  <a:ext uri="{FF2B5EF4-FFF2-40B4-BE49-F238E27FC236}">
                    <a16:creationId xmlns:a16="http://schemas.microsoft.com/office/drawing/2014/main" id="{C06EB4D6-4046-6A49-A7B9-61C480D13E0B}"/>
                  </a:ext>
                </a:extLst>
              </p:cNvPr>
              <p:cNvCxnSpPr>
                <a:cxnSpLocks/>
              </p:cNvCxnSpPr>
              <p:nvPr/>
            </p:nvCxnSpPr>
            <p:spPr>
              <a:xfrm>
                <a:off x="2348585" y="1654629"/>
                <a:ext cx="1525503" cy="0"/>
              </a:xfrm>
              <a:prstGeom prst="line">
                <a:avLst/>
              </a:prstGeom>
              <a:noFill/>
              <a:ln w="19050" cap="flat" cmpd="sng" algn="ctr">
                <a:solidFill>
                  <a:sysClr val="windowText" lastClr="000000"/>
                </a:solidFill>
                <a:prstDash val="solid"/>
              </a:ln>
              <a:effectLst/>
            </p:spPr>
          </p:cxnSp>
          <p:cxnSp>
            <p:nvCxnSpPr>
              <p:cNvPr id="17" name="Straight Connector 16">
                <a:extLst>
                  <a:ext uri="{FF2B5EF4-FFF2-40B4-BE49-F238E27FC236}">
                    <a16:creationId xmlns:a16="http://schemas.microsoft.com/office/drawing/2014/main" id="{EA3DF1DF-5ECE-7B4A-81D3-5E74C35071C7}"/>
                  </a:ext>
                </a:extLst>
              </p:cNvPr>
              <p:cNvCxnSpPr>
                <a:cxnSpLocks/>
              </p:cNvCxnSpPr>
              <p:nvPr/>
            </p:nvCxnSpPr>
            <p:spPr>
              <a:xfrm flipH="1">
                <a:off x="2351653" y="1645104"/>
                <a:ext cx="1685" cy="91440"/>
              </a:xfrm>
              <a:prstGeom prst="line">
                <a:avLst/>
              </a:prstGeom>
              <a:noFill/>
              <a:ln w="19050" cap="flat" cmpd="sng" algn="ctr">
                <a:solidFill>
                  <a:sysClr val="windowText" lastClr="000000"/>
                </a:solidFill>
                <a:prstDash val="solid"/>
              </a:ln>
              <a:effectLst/>
            </p:spPr>
          </p:cxnSp>
          <p:cxnSp>
            <p:nvCxnSpPr>
              <p:cNvPr id="18" name="Straight Connector 17">
                <a:extLst>
                  <a:ext uri="{FF2B5EF4-FFF2-40B4-BE49-F238E27FC236}">
                    <a16:creationId xmlns:a16="http://schemas.microsoft.com/office/drawing/2014/main" id="{53828836-45C8-DB42-88C6-7B56B7E8CD84}"/>
                  </a:ext>
                </a:extLst>
              </p:cNvPr>
              <p:cNvCxnSpPr>
                <a:cxnSpLocks/>
              </p:cNvCxnSpPr>
              <p:nvPr/>
            </p:nvCxnSpPr>
            <p:spPr>
              <a:xfrm>
                <a:off x="3874088" y="1645104"/>
                <a:ext cx="0" cy="91440"/>
              </a:xfrm>
              <a:prstGeom prst="line">
                <a:avLst/>
              </a:prstGeom>
              <a:noFill/>
              <a:ln w="19050" cap="flat" cmpd="sng" algn="ctr">
                <a:solidFill>
                  <a:sysClr val="windowText" lastClr="000000"/>
                </a:solidFill>
                <a:prstDash val="solid"/>
              </a:ln>
              <a:effectLst/>
            </p:spPr>
          </p:cxnSp>
        </p:grpSp>
        <p:cxnSp>
          <p:nvCxnSpPr>
            <p:cNvPr id="14" name="Straight Connector 13">
              <a:extLst>
                <a:ext uri="{FF2B5EF4-FFF2-40B4-BE49-F238E27FC236}">
                  <a16:creationId xmlns:a16="http://schemas.microsoft.com/office/drawing/2014/main" id="{E2002131-F443-2240-B8A8-6B35F22AABBE}"/>
                </a:ext>
              </a:extLst>
            </p:cNvPr>
            <p:cNvCxnSpPr>
              <a:cxnSpLocks/>
            </p:cNvCxnSpPr>
            <p:nvPr/>
          </p:nvCxnSpPr>
          <p:spPr>
            <a:xfrm>
              <a:off x="876865" y="1566358"/>
              <a:ext cx="1049" cy="165996"/>
            </a:xfrm>
            <a:prstGeom prst="line">
              <a:avLst/>
            </a:prstGeom>
            <a:noFill/>
            <a:ln w="19050" cap="flat" cmpd="sng" algn="ctr">
              <a:solidFill>
                <a:sysClr val="windowText" lastClr="000000"/>
              </a:solidFill>
              <a:prstDash val="solid"/>
            </a:ln>
            <a:effectLst/>
          </p:spPr>
        </p:cxnSp>
      </p:grpSp>
      <p:grpSp>
        <p:nvGrpSpPr>
          <p:cNvPr id="27" name="Group 26">
            <a:extLst>
              <a:ext uri="{FF2B5EF4-FFF2-40B4-BE49-F238E27FC236}">
                <a16:creationId xmlns:a16="http://schemas.microsoft.com/office/drawing/2014/main" id="{22DD9CB1-18AA-B34C-B564-D55B4F7CF67E}"/>
              </a:ext>
            </a:extLst>
          </p:cNvPr>
          <p:cNvGrpSpPr/>
          <p:nvPr/>
        </p:nvGrpSpPr>
        <p:grpSpPr>
          <a:xfrm>
            <a:off x="4682760" y="2088860"/>
            <a:ext cx="4155329" cy="1713929"/>
            <a:chOff x="0" y="0"/>
            <a:chExt cx="4549785" cy="2007703"/>
          </a:xfrm>
        </p:grpSpPr>
        <p:grpSp>
          <p:nvGrpSpPr>
            <p:cNvPr id="28" name="Group 27">
              <a:extLst>
                <a:ext uri="{FF2B5EF4-FFF2-40B4-BE49-F238E27FC236}">
                  <a16:creationId xmlns:a16="http://schemas.microsoft.com/office/drawing/2014/main" id="{68F65A01-5686-6144-9962-3A6104277273}"/>
                </a:ext>
              </a:extLst>
            </p:cNvPr>
            <p:cNvGrpSpPr/>
            <p:nvPr/>
          </p:nvGrpSpPr>
          <p:grpSpPr>
            <a:xfrm>
              <a:off x="3178185" y="0"/>
              <a:ext cx="1371600" cy="2007703"/>
              <a:chOff x="3178185" y="0"/>
              <a:chExt cx="1371600" cy="2007703"/>
            </a:xfrm>
          </p:grpSpPr>
          <p:grpSp>
            <p:nvGrpSpPr>
              <p:cNvPr id="47" name="Group 46">
                <a:extLst>
                  <a:ext uri="{FF2B5EF4-FFF2-40B4-BE49-F238E27FC236}">
                    <a16:creationId xmlns:a16="http://schemas.microsoft.com/office/drawing/2014/main" id="{C0E9DC51-E5A6-3245-9BBC-682887E60D19}"/>
                  </a:ext>
                </a:extLst>
              </p:cNvPr>
              <p:cNvGrpSpPr/>
              <p:nvPr/>
            </p:nvGrpSpPr>
            <p:grpSpPr>
              <a:xfrm>
                <a:off x="3178185" y="0"/>
                <a:ext cx="1371600" cy="2007703"/>
                <a:chOff x="3178185" y="0"/>
                <a:chExt cx="1371600" cy="2007703"/>
              </a:xfrm>
            </p:grpSpPr>
            <p:sp>
              <p:nvSpPr>
                <p:cNvPr id="52" name="Freeform: Shape 33">
                  <a:extLst>
                    <a:ext uri="{FF2B5EF4-FFF2-40B4-BE49-F238E27FC236}">
                      <a16:creationId xmlns:a16="http://schemas.microsoft.com/office/drawing/2014/main" id="{DB67440D-9BAC-F749-8F06-99C3986C8151}"/>
                    </a:ext>
                  </a:extLst>
                </p:cNvPr>
                <p:cNvSpPr/>
                <p:nvPr/>
              </p:nvSpPr>
              <p:spPr>
                <a:xfrm>
                  <a:off x="3178185" y="0"/>
                  <a:ext cx="1371600" cy="548640"/>
                </a:xfrm>
                <a:custGeom>
                  <a:avLst/>
                  <a:gdLst>
                    <a:gd name="connsiteX0" fmla="*/ 0 w 1366387"/>
                    <a:gd name="connsiteY0" fmla="*/ 68319 h 683193"/>
                    <a:gd name="connsiteX1" fmla="*/ 68319 w 1366387"/>
                    <a:gd name="connsiteY1" fmla="*/ 0 h 683193"/>
                    <a:gd name="connsiteX2" fmla="*/ 1298068 w 1366387"/>
                    <a:gd name="connsiteY2" fmla="*/ 0 h 683193"/>
                    <a:gd name="connsiteX3" fmla="*/ 1366387 w 1366387"/>
                    <a:gd name="connsiteY3" fmla="*/ 68319 h 683193"/>
                    <a:gd name="connsiteX4" fmla="*/ 1366387 w 1366387"/>
                    <a:gd name="connsiteY4" fmla="*/ 614874 h 683193"/>
                    <a:gd name="connsiteX5" fmla="*/ 1298068 w 1366387"/>
                    <a:gd name="connsiteY5" fmla="*/ 683193 h 683193"/>
                    <a:gd name="connsiteX6" fmla="*/ 68319 w 1366387"/>
                    <a:gd name="connsiteY6" fmla="*/ 683193 h 683193"/>
                    <a:gd name="connsiteX7" fmla="*/ 0 w 1366387"/>
                    <a:gd name="connsiteY7" fmla="*/ 614874 h 683193"/>
                    <a:gd name="connsiteX8" fmla="*/ 0 w 1366387"/>
                    <a:gd name="connsiteY8" fmla="*/ 68319 h 6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387" h="683193">
                      <a:moveTo>
                        <a:pt x="0" y="68319"/>
                      </a:moveTo>
                      <a:cubicBezTo>
                        <a:pt x="0" y="30587"/>
                        <a:pt x="30587" y="0"/>
                        <a:pt x="68319" y="0"/>
                      </a:cubicBezTo>
                      <a:lnTo>
                        <a:pt x="1298068" y="0"/>
                      </a:lnTo>
                      <a:cubicBezTo>
                        <a:pt x="1335800" y="0"/>
                        <a:pt x="1366387" y="30587"/>
                        <a:pt x="1366387" y="68319"/>
                      </a:cubicBezTo>
                      <a:lnTo>
                        <a:pt x="1366387" y="614874"/>
                      </a:lnTo>
                      <a:cubicBezTo>
                        <a:pt x="1366387" y="652606"/>
                        <a:pt x="1335800" y="683193"/>
                        <a:pt x="1298068" y="683193"/>
                      </a:cubicBezTo>
                      <a:lnTo>
                        <a:pt x="68319" y="683193"/>
                      </a:lnTo>
                      <a:cubicBezTo>
                        <a:pt x="30587" y="683193"/>
                        <a:pt x="0" y="652606"/>
                        <a:pt x="0" y="614874"/>
                      </a:cubicBezTo>
                      <a:lnTo>
                        <a:pt x="0" y="68319"/>
                      </a:lnTo>
                      <a:close/>
                    </a:path>
                  </a:pathLst>
                </a:custGeom>
                <a:solidFill>
                  <a:sysClr val="window" lastClr="FFFFFF"/>
                </a:solidFill>
                <a:ln w="6350" cap="flat" cmpd="sng" algn="ctr">
                  <a:solidFill>
                    <a:sysClr val="windowText" lastClr="000000"/>
                  </a:solidFill>
                  <a:prstDash val="solid"/>
                </a:ln>
                <a:effectLst/>
              </p:spPr>
              <p:txBody>
                <a:bodyPr spcFirstLastPara="0" vert="horz" wrap="square" lIns="14648" tIns="12266" rIns="14648" bIns="12266" numCol="1" spcCol="1270" anchor="ctr" anchorCtr="0">
                  <a:noAutofit/>
                </a:bodyPr>
                <a:lstStyle/>
                <a:p>
                  <a:pPr algn="ctr" defTabSz="342900">
                    <a:defRPr/>
                  </a:pPr>
                  <a:r>
                    <a:rPr lang="en-CA" sz="750" b="1">
                      <a:solidFill>
                        <a:srgbClr val="000000"/>
                      </a:solidFill>
                      <a:latin typeface="Franklin Gothic Book" panose="020B0503020102020204" pitchFamily="34" charset="0"/>
                      <a:ea typeface="Times New Roman" panose="02020603050405020304" pitchFamily="18" charset="0"/>
                    </a:rPr>
                    <a:t>Substudy C </a:t>
                  </a:r>
                  <a:r>
                    <a:rPr lang="en-CA" sz="750">
                      <a:solidFill>
                        <a:srgbClr val="000000"/>
                      </a:solidFill>
                      <a:latin typeface="Franklin Gothic Book" panose="020B0503020102020204" pitchFamily="34" charset="0"/>
                      <a:ea typeface="Times New Roman" panose="02020603050405020304" pitchFamily="18" charset="0"/>
                    </a:rPr>
                    <a:t>(etc.)</a:t>
                  </a:r>
                  <a:endParaRPr lang="en-US" sz="750" kern="0">
                    <a:solidFill>
                      <a:sysClr val="windowText" lastClr="000000"/>
                    </a:solidFill>
                    <a:latin typeface="Franklin Gothic Book" panose="020B0503020102020204" pitchFamily="34" charset="0"/>
                    <a:ea typeface="Times New Roman" panose="02020603050405020304" pitchFamily="18" charset="0"/>
                  </a:endParaRPr>
                </a:p>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to be decided</a:t>
                  </a:r>
                  <a:endParaRPr lang="en-US" sz="750" kern="0">
                    <a:solidFill>
                      <a:sysClr val="windowText" lastClr="000000"/>
                    </a:solidFill>
                    <a:latin typeface="Franklin Gothic Book" panose="020B0503020102020204" pitchFamily="34" charset="0"/>
                    <a:ea typeface="Times New Roman" panose="02020603050405020304" pitchFamily="18" charset="0"/>
                  </a:endParaRPr>
                </a:p>
              </p:txBody>
            </p:sp>
            <p:sp>
              <p:nvSpPr>
                <p:cNvPr id="53" name="Freeform: Shape 34">
                  <a:extLst>
                    <a:ext uri="{FF2B5EF4-FFF2-40B4-BE49-F238E27FC236}">
                      <a16:creationId xmlns:a16="http://schemas.microsoft.com/office/drawing/2014/main" id="{BF7479C1-43FB-204A-BB4E-83CF1A2266F7}"/>
                    </a:ext>
                  </a:extLst>
                </p:cNvPr>
                <p:cNvSpPr/>
                <p:nvPr/>
              </p:nvSpPr>
              <p:spPr>
                <a:xfrm>
                  <a:off x="3451463" y="682542"/>
                  <a:ext cx="1093109" cy="457200"/>
                </a:xfrm>
                <a:custGeom>
                  <a:avLst/>
                  <a:gdLst>
                    <a:gd name="connsiteX0" fmla="*/ 0 w 1093109"/>
                    <a:gd name="connsiteY0" fmla="*/ 68319 h 683193"/>
                    <a:gd name="connsiteX1" fmla="*/ 68319 w 1093109"/>
                    <a:gd name="connsiteY1" fmla="*/ 0 h 683193"/>
                    <a:gd name="connsiteX2" fmla="*/ 1024790 w 1093109"/>
                    <a:gd name="connsiteY2" fmla="*/ 0 h 683193"/>
                    <a:gd name="connsiteX3" fmla="*/ 1093109 w 1093109"/>
                    <a:gd name="connsiteY3" fmla="*/ 68319 h 683193"/>
                    <a:gd name="connsiteX4" fmla="*/ 1093109 w 1093109"/>
                    <a:gd name="connsiteY4" fmla="*/ 614874 h 683193"/>
                    <a:gd name="connsiteX5" fmla="*/ 1024790 w 1093109"/>
                    <a:gd name="connsiteY5" fmla="*/ 683193 h 683193"/>
                    <a:gd name="connsiteX6" fmla="*/ 68319 w 1093109"/>
                    <a:gd name="connsiteY6" fmla="*/ 683193 h 683193"/>
                    <a:gd name="connsiteX7" fmla="*/ 0 w 1093109"/>
                    <a:gd name="connsiteY7" fmla="*/ 614874 h 683193"/>
                    <a:gd name="connsiteX8" fmla="*/ 0 w 1093109"/>
                    <a:gd name="connsiteY8" fmla="*/ 68319 h 6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109" h="683193">
                      <a:moveTo>
                        <a:pt x="0" y="68319"/>
                      </a:moveTo>
                      <a:cubicBezTo>
                        <a:pt x="0" y="30587"/>
                        <a:pt x="30587" y="0"/>
                        <a:pt x="68319" y="0"/>
                      </a:cubicBezTo>
                      <a:lnTo>
                        <a:pt x="1024790" y="0"/>
                      </a:lnTo>
                      <a:cubicBezTo>
                        <a:pt x="1062522" y="0"/>
                        <a:pt x="1093109" y="30587"/>
                        <a:pt x="1093109" y="68319"/>
                      </a:cubicBezTo>
                      <a:lnTo>
                        <a:pt x="1093109" y="614874"/>
                      </a:lnTo>
                      <a:cubicBezTo>
                        <a:pt x="1093109" y="652606"/>
                        <a:pt x="1062522" y="683193"/>
                        <a:pt x="1024790" y="683193"/>
                      </a:cubicBezTo>
                      <a:lnTo>
                        <a:pt x="68319" y="683193"/>
                      </a:lnTo>
                      <a:cubicBezTo>
                        <a:pt x="30587" y="683193"/>
                        <a:pt x="0" y="652606"/>
                        <a:pt x="0" y="614874"/>
                      </a:cubicBezTo>
                      <a:lnTo>
                        <a:pt x="0" y="68319"/>
                      </a:lnTo>
                      <a:close/>
                    </a:path>
                  </a:pathLst>
                </a:custGeom>
                <a:solidFill>
                  <a:sysClr val="window" lastClr="FFFFFF"/>
                </a:solidFill>
                <a:ln w="6350" cap="flat" cmpd="sng" algn="ctr">
                  <a:solidFill>
                    <a:sysClr val="windowText" lastClr="000000"/>
                  </a:solidFill>
                  <a:prstDash val="solid"/>
                </a:ln>
                <a:effectLst/>
              </p:spPr>
              <p:txBody>
                <a:bodyPr spcFirstLastPara="0" vert="horz" wrap="square" lIns="14648" tIns="12266" rIns="14648" bIns="12266" numCol="1" spcCol="1270" anchor="ctr" anchorCtr="0">
                  <a:noAutofit/>
                </a:bodyPr>
                <a:lstStyle/>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Stage 1</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enroll 10 pts </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p:txBody>
            </p:sp>
            <p:sp>
              <p:nvSpPr>
                <p:cNvPr id="54" name="Freeform: Shape 35">
                  <a:extLst>
                    <a:ext uri="{FF2B5EF4-FFF2-40B4-BE49-F238E27FC236}">
                      <a16:creationId xmlns:a16="http://schemas.microsoft.com/office/drawing/2014/main" id="{1662E687-9A6B-2C47-9ED7-954E43C3FB7E}"/>
                    </a:ext>
                  </a:extLst>
                </p:cNvPr>
                <p:cNvSpPr/>
                <p:nvPr/>
              </p:nvSpPr>
              <p:spPr>
                <a:xfrm>
                  <a:off x="3451463" y="1276183"/>
                  <a:ext cx="1093109" cy="731520"/>
                </a:xfrm>
                <a:custGeom>
                  <a:avLst/>
                  <a:gdLst>
                    <a:gd name="connsiteX0" fmla="*/ 0 w 1093109"/>
                    <a:gd name="connsiteY0" fmla="*/ 68319 h 683193"/>
                    <a:gd name="connsiteX1" fmla="*/ 68319 w 1093109"/>
                    <a:gd name="connsiteY1" fmla="*/ 0 h 683193"/>
                    <a:gd name="connsiteX2" fmla="*/ 1024790 w 1093109"/>
                    <a:gd name="connsiteY2" fmla="*/ 0 h 683193"/>
                    <a:gd name="connsiteX3" fmla="*/ 1093109 w 1093109"/>
                    <a:gd name="connsiteY3" fmla="*/ 68319 h 683193"/>
                    <a:gd name="connsiteX4" fmla="*/ 1093109 w 1093109"/>
                    <a:gd name="connsiteY4" fmla="*/ 614874 h 683193"/>
                    <a:gd name="connsiteX5" fmla="*/ 1024790 w 1093109"/>
                    <a:gd name="connsiteY5" fmla="*/ 683193 h 683193"/>
                    <a:gd name="connsiteX6" fmla="*/ 68319 w 1093109"/>
                    <a:gd name="connsiteY6" fmla="*/ 683193 h 683193"/>
                    <a:gd name="connsiteX7" fmla="*/ 0 w 1093109"/>
                    <a:gd name="connsiteY7" fmla="*/ 614874 h 683193"/>
                    <a:gd name="connsiteX8" fmla="*/ 0 w 1093109"/>
                    <a:gd name="connsiteY8" fmla="*/ 68319 h 6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109" h="683193">
                      <a:moveTo>
                        <a:pt x="0" y="68319"/>
                      </a:moveTo>
                      <a:cubicBezTo>
                        <a:pt x="0" y="30587"/>
                        <a:pt x="30587" y="0"/>
                        <a:pt x="68319" y="0"/>
                      </a:cubicBezTo>
                      <a:lnTo>
                        <a:pt x="1024790" y="0"/>
                      </a:lnTo>
                      <a:cubicBezTo>
                        <a:pt x="1062522" y="0"/>
                        <a:pt x="1093109" y="30587"/>
                        <a:pt x="1093109" y="68319"/>
                      </a:cubicBezTo>
                      <a:lnTo>
                        <a:pt x="1093109" y="614874"/>
                      </a:lnTo>
                      <a:cubicBezTo>
                        <a:pt x="1093109" y="652606"/>
                        <a:pt x="1062522" y="683193"/>
                        <a:pt x="1024790" y="683193"/>
                      </a:cubicBezTo>
                      <a:lnTo>
                        <a:pt x="68319" y="683193"/>
                      </a:lnTo>
                      <a:cubicBezTo>
                        <a:pt x="30587" y="683193"/>
                        <a:pt x="0" y="652606"/>
                        <a:pt x="0" y="614874"/>
                      </a:cubicBezTo>
                      <a:lnTo>
                        <a:pt x="0" y="68319"/>
                      </a:lnTo>
                      <a:close/>
                    </a:path>
                  </a:pathLst>
                </a:custGeom>
                <a:solidFill>
                  <a:sysClr val="window" lastClr="FFFFFF"/>
                </a:solidFill>
                <a:ln w="6350" cap="flat" cmpd="sng" algn="ctr">
                  <a:solidFill>
                    <a:sysClr val="windowText" lastClr="000000"/>
                  </a:solidFill>
                  <a:prstDash val="solid"/>
                </a:ln>
                <a:effectLst/>
              </p:spPr>
              <p:txBody>
                <a:bodyPr spcFirstLastPara="0" vert="horz" wrap="square" lIns="14648" tIns="12266" rIns="14648" bIns="12266" numCol="1" spcCol="1270" anchor="ctr" anchorCtr="0">
                  <a:noAutofit/>
                </a:bodyPr>
                <a:lstStyle/>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if response in </a:t>
                  </a:r>
                  <a:br>
                    <a:rPr lang="en-CA" sz="750">
                      <a:solidFill>
                        <a:srgbClr val="000000"/>
                      </a:solidFill>
                      <a:latin typeface="Franklin Gothic Book" panose="020B0503020102020204" pitchFamily="34" charset="0"/>
                      <a:ea typeface="Times New Roman" panose="02020603050405020304" pitchFamily="18" charset="0"/>
                    </a:rPr>
                  </a:br>
                  <a:r>
                    <a:rPr lang="en-CA" sz="750">
                      <a:solidFill>
                        <a:srgbClr val="000000"/>
                      </a:solidFill>
                      <a:latin typeface="Franklin Gothic Book" panose="020B0503020102020204" pitchFamily="34" charset="0"/>
                      <a:ea typeface="Times New Roman" panose="02020603050405020304" pitchFamily="18" charset="0"/>
                    </a:rPr>
                    <a:t>stage 1 enroll </a:t>
                  </a:r>
                  <a:br>
                    <a:rPr lang="en-CA" sz="750">
                      <a:solidFill>
                        <a:srgbClr val="000000"/>
                      </a:solidFill>
                      <a:latin typeface="Franklin Gothic Book" panose="020B0503020102020204" pitchFamily="34" charset="0"/>
                      <a:ea typeface="Times New Roman" panose="02020603050405020304" pitchFamily="18" charset="0"/>
                    </a:rPr>
                  </a:br>
                  <a:r>
                    <a:rPr lang="en-CA" sz="750">
                      <a:solidFill>
                        <a:srgbClr val="000000"/>
                      </a:solidFill>
                      <a:latin typeface="Franklin Gothic Book" panose="020B0503020102020204" pitchFamily="34" charset="0"/>
                      <a:ea typeface="Times New Roman" panose="02020603050405020304" pitchFamily="18" charset="0"/>
                    </a:rPr>
                    <a:t>10 additional pts </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(enrich if indicated)</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p:txBody>
            </p:sp>
          </p:grpSp>
          <p:grpSp>
            <p:nvGrpSpPr>
              <p:cNvPr id="48" name="Group 47">
                <a:extLst>
                  <a:ext uri="{FF2B5EF4-FFF2-40B4-BE49-F238E27FC236}">
                    <a16:creationId xmlns:a16="http://schemas.microsoft.com/office/drawing/2014/main" id="{0731108A-D60A-6344-BB9E-09FDC782AFED}"/>
                  </a:ext>
                </a:extLst>
              </p:cNvPr>
              <p:cNvGrpSpPr/>
              <p:nvPr/>
            </p:nvGrpSpPr>
            <p:grpSpPr>
              <a:xfrm>
                <a:off x="3283364" y="548640"/>
                <a:ext cx="168099" cy="1093303"/>
                <a:chOff x="3283364" y="548640"/>
                <a:chExt cx="168099" cy="1093303"/>
              </a:xfrm>
            </p:grpSpPr>
            <p:cxnSp>
              <p:nvCxnSpPr>
                <p:cNvPr id="49" name="Straight Connector 48">
                  <a:extLst>
                    <a:ext uri="{FF2B5EF4-FFF2-40B4-BE49-F238E27FC236}">
                      <a16:creationId xmlns:a16="http://schemas.microsoft.com/office/drawing/2014/main" id="{D788E2AC-4633-9746-8F1B-E676D97E078B}"/>
                    </a:ext>
                  </a:extLst>
                </p:cNvPr>
                <p:cNvCxnSpPr>
                  <a:cxnSpLocks/>
                </p:cNvCxnSpPr>
                <p:nvPr/>
              </p:nvCxnSpPr>
              <p:spPr>
                <a:xfrm flipH="1">
                  <a:off x="3291215" y="548640"/>
                  <a:ext cx="1" cy="1093303"/>
                </a:xfrm>
                <a:prstGeom prst="line">
                  <a:avLst/>
                </a:prstGeom>
                <a:noFill/>
                <a:ln w="19050" cap="flat" cmpd="sng" algn="ctr">
                  <a:solidFill>
                    <a:sysClr val="windowText" lastClr="000000"/>
                  </a:solidFill>
                  <a:prstDash val="solid"/>
                </a:ln>
                <a:effectLst/>
              </p:spPr>
            </p:cxnSp>
            <p:cxnSp>
              <p:nvCxnSpPr>
                <p:cNvPr id="50" name="Straight Connector 49">
                  <a:extLst>
                    <a:ext uri="{FF2B5EF4-FFF2-40B4-BE49-F238E27FC236}">
                      <a16:creationId xmlns:a16="http://schemas.microsoft.com/office/drawing/2014/main" id="{2AB2C753-26C5-D44A-B9B3-507072C0DE09}"/>
                    </a:ext>
                  </a:extLst>
                </p:cNvPr>
                <p:cNvCxnSpPr/>
                <p:nvPr/>
              </p:nvCxnSpPr>
              <p:spPr>
                <a:xfrm>
                  <a:off x="3291215" y="911142"/>
                  <a:ext cx="160248" cy="0"/>
                </a:xfrm>
                <a:prstGeom prst="line">
                  <a:avLst/>
                </a:prstGeom>
                <a:noFill/>
                <a:ln w="19050" cap="flat" cmpd="sng" algn="ctr">
                  <a:solidFill>
                    <a:sysClr val="windowText" lastClr="000000"/>
                  </a:solidFill>
                  <a:prstDash val="solid"/>
                </a:ln>
                <a:effectLst/>
              </p:spPr>
            </p:cxnSp>
            <p:cxnSp>
              <p:nvCxnSpPr>
                <p:cNvPr id="51" name="Straight Connector 50">
                  <a:extLst>
                    <a:ext uri="{FF2B5EF4-FFF2-40B4-BE49-F238E27FC236}">
                      <a16:creationId xmlns:a16="http://schemas.microsoft.com/office/drawing/2014/main" id="{1DC81753-65EE-E14D-A742-A2532C5B88BA}"/>
                    </a:ext>
                  </a:extLst>
                </p:cNvPr>
                <p:cNvCxnSpPr/>
                <p:nvPr/>
              </p:nvCxnSpPr>
              <p:spPr>
                <a:xfrm>
                  <a:off x="3283364" y="1641943"/>
                  <a:ext cx="160248" cy="0"/>
                </a:xfrm>
                <a:prstGeom prst="line">
                  <a:avLst/>
                </a:prstGeom>
                <a:noFill/>
                <a:ln w="19050" cap="flat" cmpd="sng" algn="ctr">
                  <a:solidFill>
                    <a:sysClr val="windowText" lastClr="000000"/>
                  </a:solidFill>
                  <a:prstDash val="solid"/>
                </a:ln>
                <a:effectLst/>
              </p:spPr>
            </p:cxnSp>
          </p:grpSp>
        </p:grpSp>
        <p:grpSp>
          <p:nvGrpSpPr>
            <p:cNvPr id="29" name="Group 28">
              <a:extLst>
                <a:ext uri="{FF2B5EF4-FFF2-40B4-BE49-F238E27FC236}">
                  <a16:creationId xmlns:a16="http://schemas.microsoft.com/office/drawing/2014/main" id="{71D0BA33-D436-1649-805F-11C69F719D41}"/>
                </a:ext>
              </a:extLst>
            </p:cNvPr>
            <p:cNvGrpSpPr/>
            <p:nvPr/>
          </p:nvGrpSpPr>
          <p:grpSpPr>
            <a:xfrm>
              <a:off x="0" y="0"/>
              <a:ext cx="1371600" cy="2007703"/>
              <a:chOff x="0" y="0"/>
              <a:chExt cx="1371600" cy="2007703"/>
            </a:xfrm>
          </p:grpSpPr>
          <p:grpSp>
            <p:nvGrpSpPr>
              <p:cNvPr id="39" name="Group 38">
                <a:extLst>
                  <a:ext uri="{FF2B5EF4-FFF2-40B4-BE49-F238E27FC236}">
                    <a16:creationId xmlns:a16="http://schemas.microsoft.com/office/drawing/2014/main" id="{CDD517AB-2D0D-2D46-A8F7-4395EA0E36E6}"/>
                  </a:ext>
                </a:extLst>
              </p:cNvPr>
              <p:cNvGrpSpPr/>
              <p:nvPr/>
            </p:nvGrpSpPr>
            <p:grpSpPr>
              <a:xfrm>
                <a:off x="0" y="0"/>
                <a:ext cx="1371600" cy="2007703"/>
                <a:chOff x="0" y="0"/>
                <a:chExt cx="1371600" cy="2007703"/>
              </a:xfrm>
            </p:grpSpPr>
            <p:sp>
              <p:nvSpPr>
                <p:cNvPr id="44" name="Freeform: Shape 42">
                  <a:extLst>
                    <a:ext uri="{FF2B5EF4-FFF2-40B4-BE49-F238E27FC236}">
                      <a16:creationId xmlns:a16="http://schemas.microsoft.com/office/drawing/2014/main" id="{AB9928B3-5FBE-E942-AD0D-09DF860F3B5A}"/>
                    </a:ext>
                  </a:extLst>
                </p:cNvPr>
                <p:cNvSpPr/>
                <p:nvPr/>
              </p:nvSpPr>
              <p:spPr>
                <a:xfrm>
                  <a:off x="0" y="0"/>
                  <a:ext cx="1371600" cy="548640"/>
                </a:xfrm>
                <a:custGeom>
                  <a:avLst/>
                  <a:gdLst>
                    <a:gd name="connsiteX0" fmla="*/ 0 w 1366387"/>
                    <a:gd name="connsiteY0" fmla="*/ 68319 h 683193"/>
                    <a:gd name="connsiteX1" fmla="*/ 68319 w 1366387"/>
                    <a:gd name="connsiteY1" fmla="*/ 0 h 683193"/>
                    <a:gd name="connsiteX2" fmla="*/ 1298068 w 1366387"/>
                    <a:gd name="connsiteY2" fmla="*/ 0 h 683193"/>
                    <a:gd name="connsiteX3" fmla="*/ 1366387 w 1366387"/>
                    <a:gd name="connsiteY3" fmla="*/ 68319 h 683193"/>
                    <a:gd name="connsiteX4" fmla="*/ 1366387 w 1366387"/>
                    <a:gd name="connsiteY4" fmla="*/ 614874 h 683193"/>
                    <a:gd name="connsiteX5" fmla="*/ 1298068 w 1366387"/>
                    <a:gd name="connsiteY5" fmla="*/ 683193 h 683193"/>
                    <a:gd name="connsiteX6" fmla="*/ 68319 w 1366387"/>
                    <a:gd name="connsiteY6" fmla="*/ 683193 h 683193"/>
                    <a:gd name="connsiteX7" fmla="*/ 0 w 1366387"/>
                    <a:gd name="connsiteY7" fmla="*/ 614874 h 683193"/>
                    <a:gd name="connsiteX8" fmla="*/ 0 w 1366387"/>
                    <a:gd name="connsiteY8" fmla="*/ 68319 h 6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387" h="683193">
                      <a:moveTo>
                        <a:pt x="0" y="68319"/>
                      </a:moveTo>
                      <a:cubicBezTo>
                        <a:pt x="0" y="30587"/>
                        <a:pt x="30587" y="0"/>
                        <a:pt x="68319" y="0"/>
                      </a:cubicBezTo>
                      <a:lnTo>
                        <a:pt x="1298068" y="0"/>
                      </a:lnTo>
                      <a:cubicBezTo>
                        <a:pt x="1335800" y="0"/>
                        <a:pt x="1366387" y="30587"/>
                        <a:pt x="1366387" y="68319"/>
                      </a:cubicBezTo>
                      <a:lnTo>
                        <a:pt x="1366387" y="614874"/>
                      </a:lnTo>
                      <a:cubicBezTo>
                        <a:pt x="1366387" y="652606"/>
                        <a:pt x="1335800" y="683193"/>
                        <a:pt x="1298068" y="683193"/>
                      </a:cubicBezTo>
                      <a:lnTo>
                        <a:pt x="68319" y="683193"/>
                      </a:lnTo>
                      <a:cubicBezTo>
                        <a:pt x="30587" y="683193"/>
                        <a:pt x="0" y="652606"/>
                        <a:pt x="0" y="614874"/>
                      </a:cubicBezTo>
                      <a:lnTo>
                        <a:pt x="0" y="68319"/>
                      </a:lnTo>
                      <a:close/>
                    </a:path>
                  </a:pathLst>
                </a:custGeom>
                <a:solidFill>
                  <a:sysClr val="window" lastClr="FFFFFF"/>
                </a:solidFill>
                <a:ln w="6350" cap="flat" cmpd="sng" algn="ctr">
                  <a:solidFill>
                    <a:sysClr val="windowText" lastClr="000000"/>
                  </a:solidFill>
                  <a:prstDash val="solid"/>
                </a:ln>
                <a:effectLst/>
              </p:spPr>
              <p:txBody>
                <a:bodyPr spcFirstLastPara="0" vert="horz" wrap="square" lIns="14648" tIns="12266" rIns="14648" bIns="12266" numCol="1" spcCol="1270" anchor="ctr" anchorCtr="0">
                  <a:noAutofit/>
                </a:bodyPr>
                <a:lstStyle/>
                <a:p>
                  <a:pPr algn="ctr" defTabSz="342900">
                    <a:defRPr/>
                  </a:pPr>
                  <a:r>
                    <a:rPr lang="en-CA" sz="750" b="1" dirty="0" err="1">
                      <a:solidFill>
                        <a:srgbClr val="000000"/>
                      </a:solidFill>
                      <a:latin typeface="Franklin Gothic Book" panose="020B0503020102020204" pitchFamily="34" charset="0"/>
                      <a:ea typeface="Times New Roman" panose="02020603050405020304" pitchFamily="18" charset="0"/>
                    </a:rPr>
                    <a:t>Substudy</a:t>
                  </a:r>
                  <a:r>
                    <a:rPr lang="en-CA" sz="750" b="1" dirty="0">
                      <a:solidFill>
                        <a:srgbClr val="000000"/>
                      </a:solidFill>
                      <a:latin typeface="Franklin Gothic Book" panose="020B0503020102020204" pitchFamily="34" charset="0"/>
                      <a:ea typeface="Times New Roman" panose="02020603050405020304" pitchFamily="18" charset="0"/>
                    </a:rPr>
                    <a:t> A</a:t>
                  </a:r>
                  <a:endParaRPr lang="en-US" sz="750" kern="0" dirty="0">
                    <a:solidFill>
                      <a:sysClr val="windowText" lastClr="000000"/>
                    </a:solidFill>
                    <a:latin typeface="Franklin Gothic Book" panose="020B0503020102020204" pitchFamily="34" charset="0"/>
                    <a:ea typeface="Times New Roman" panose="02020603050405020304" pitchFamily="18" charset="0"/>
                  </a:endParaRPr>
                </a:p>
                <a:p>
                  <a:pPr algn="ctr" defTabSz="342900">
                    <a:defRPr/>
                  </a:pPr>
                  <a:r>
                    <a:rPr lang="en-CA" sz="750" dirty="0">
                      <a:solidFill>
                        <a:srgbClr val="000000"/>
                      </a:solidFill>
                      <a:latin typeface="Franklin Gothic Book" panose="020B0503020102020204" pitchFamily="34" charset="0"/>
                      <a:ea typeface="Times New Roman" panose="02020603050405020304" pitchFamily="18" charset="0"/>
                    </a:rPr>
                    <a:t>Durvalumab+BA3011</a:t>
                  </a:r>
                  <a:endParaRPr lang="en-US" sz="750" kern="0" dirty="0">
                    <a:solidFill>
                      <a:sysClr val="windowText" lastClr="000000"/>
                    </a:solidFill>
                    <a:latin typeface="Franklin Gothic Book" panose="020B0503020102020204" pitchFamily="34" charset="0"/>
                    <a:ea typeface="Times New Roman" panose="02020603050405020304" pitchFamily="18" charset="0"/>
                  </a:endParaRPr>
                </a:p>
              </p:txBody>
            </p:sp>
            <p:sp>
              <p:nvSpPr>
                <p:cNvPr id="45" name="Freeform: Shape 43">
                  <a:extLst>
                    <a:ext uri="{FF2B5EF4-FFF2-40B4-BE49-F238E27FC236}">
                      <a16:creationId xmlns:a16="http://schemas.microsoft.com/office/drawing/2014/main" id="{8F26CC5C-D58D-3648-805A-712605FBF8A2}"/>
                    </a:ext>
                  </a:extLst>
                </p:cNvPr>
                <p:cNvSpPr/>
                <p:nvPr/>
              </p:nvSpPr>
              <p:spPr>
                <a:xfrm>
                  <a:off x="273278" y="682542"/>
                  <a:ext cx="1093109" cy="457200"/>
                </a:xfrm>
                <a:custGeom>
                  <a:avLst/>
                  <a:gdLst>
                    <a:gd name="connsiteX0" fmla="*/ 0 w 1093109"/>
                    <a:gd name="connsiteY0" fmla="*/ 68319 h 683193"/>
                    <a:gd name="connsiteX1" fmla="*/ 68319 w 1093109"/>
                    <a:gd name="connsiteY1" fmla="*/ 0 h 683193"/>
                    <a:gd name="connsiteX2" fmla="*/ 1024790 w 1093109"/>
                    <a:gd name="connsiteY2" fmla="*/ 0 h 683193"/>
                    <a:gd name="connsiteX3" fmla="*/ 1093109 w 1093109"/>
                    <a:gd name="connsiteY3" fmla="*/ 68319 h 683193"/>
                    <a:gd name="connsiteX4" fmla="*/ 1093109 w 1093109"/>
                    <a:gd name="connsiteY4" fmla="*/ 614874 h 683193"/>
                    <a:gd name="connsiteX5" fmla="*/ 1024790 w 1093109"/>
                    <a:gd name="connsiteY5" fmla="*/ 683193 h 683193"/>
                    <a:gd name="connsiteX6" fmla="*/ 68319 w 1093109"/>
                    <a:gd name="connsiteY6" fmla="*/ 683193 h 683193"/>
                    <a:gd name="connsiteX7" fmla="*/ 0 w 1093109"/>
                    <a:gd name="connsiteY7" fmla="*/ 614874 h 683193"/>
                    <a:gd name="connsiteX8" fmla="*/ 0 w 1093109"/>
                    <a:gd name="connsiteY8" fmla="*/ 68319 h 6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109" h="683193">
                      <a:moveTo>
                        <a:pt x="0" y="68319"/>
                      </a:moveTo>
                      <a:cubicBezTo>
                        <a:pt x="0" y="30587"/>
                        <a:pt x="30587" y="0"/>
                        <a:pt x="68319" y="0"/>
                      </a:cubicBezTo>
                      <a:lnTo>
                        <a:pt x="1024790" y="0"/>
                      </a:lnTo>
                      <a:cubicBezTo>
                        <a:pt x="1062522" y="0"/>
                        <a:pt x="1093109" y="30587"/>
                        <a:pt x="1093109" y="68319"/>
                      </a:cubicBezTo>
                      <a:lnTo>
                        <a:pt x="1093109" y="614874"/>
                      </a:lnTo>
                      <a:cubicBezTo>
                        <a:pt x="1093109" y="652606"/>
                        <a:pt x="1062522" y="683193"/>
                        <a:pt x="1024790" y="683193"/>
                      </a:cubicBezTo>
                      <a:lnTo>
                        <a:pt x="68319" y="683193"/>
                      </a:lnTo>
                      <a:cubicBezTo>
                        <a:pt x="30587" y="683193"/>
                        <a:pt x="0" y="652606"/>
                        <a:pt x="0" y="614874"/>
                      </a:cubicBezTo>
                      <a:lnTo>
                        <a:pt x="0" y="68319"/>
                      </a:lnTo>
                      <a:close/>
                    </a:path>
                  </a:pathLst>
                </a:custGeom>
                <a:solidFill>
                  <a:sysClr val="window" lastClr="FFFFFF"/>
                </a:solidFill>
                <a:ln w="6350" cap="flat" cmpd="sng" algn="ctr">
                  <a:solidFill>
                    <a:sysClr val="windowText" lastClr="000000"/>
                  </a:solidFill>
                  <a:prstDash val="solid"/>
                </a:ln>
                <a:effectLst/>
              </p:spPr>
              <p:txBody>
                <a:bodyPr spcFirstLastPara="0" vert="horz" wrap="square" lIns="14648" tIns="12266" rIns="14648" bIns="12266" numCol="1" spcCol="1270" anchor="ctr" anchorCtr="0">
                  <a:noAutofit/>
                </a:bodyPr>
                <a:lstStyle/>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Stage 1</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enroll 10 pts </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p:txBody>
            </p:sp>
            <p:sp>
              <p:nvSpPr>
                <p:cNvPr id="46" name="Freeform: Shape 44">
                  <a:extLst>
                    <a:ext uri="{FF2B5EF4-FFF2-40B4-BE49-F238E27FC236}">
                      <a16:creationId xmlns:a16="http://schemas.microsoft.com/office/drawing/2014/main" id="{69A70D0D-1EE7-4643-B80D-715F44DF423C}"/>
                    </a:ext>
                  </a:extLst>
                </p:cNvPr>
                <p:cNvSpPr/>
                <p:nvPr/>
              </p:nvSpPr>
              <p:spPr>
                <a:xfrm>
                  <a:off x="273278" y="1276183"/>
                  <a:ext cx="1093109" cy="731520"/>
                </a:xfrm>
                <a:custGeom>
                  <a:avLst/>
                  <a:gdLst>
                    <a:gd name="connsiteX0" fmla="*/ 0 w 1093109"/>
                    <a:gd name="connsiteY0" fmla="*/ 68319 h 683193"/>
                    <a:gd name="connsiteX1" fmla="*/ 68319 w 1093109"/>
                    <a:gd name="connsiteY1" fmla="*/ 0 h 683193"/>
                    <a:gd name="connsiteX2" fmla="*/ 1024790 w 1093109"/>
                    <a:gd name="connsiteY2" fmla="*/ 0 h 683193"/>
                    <a:gd name="connsiteX3" fmla="*/ 1093109 w 1093109"/>
                    <a:gd name="connsiteY3" fmla="*/ 68319 h 683193"/>
                    <a:gd name="connsiteX4" fmla="*/ 1093109 w 1093109"/>
                    <a:gd name="connsiteY4" fmla="*/ 614874 h 683193"/>
                    <a:gd name="connsiteX5" fmla="*/ 1024790 w 1093109"/>
                    <a:gd name="connsiteY5" fmla="*/ 683193 h 683193"/>
                    <a:gd name="connsiteX6" fmla="*/ 68319 w 1093109"/>
                    <a:gd name="connsiteY6" fmla="*/ 683193 h 683193"/>
                    <a:gd name="connsiteX7" fmla="*/ 0 w 1093109"/>
                    <a:gd name="connsiteY7" fmla="*/ 614874 h 683193"/>
                    <a:gd name="connsiteX8" fmla="*/ 0 w 1093109"/>
                    <a:gd name="connsiteY8" fmla="*/ 68319 h 6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109" h="683193">
                      <a:moveTo>
                        <a:pt x="0" y="68319"/>
                      </a:moveTo>
                      <a:cubicBezTo>
                        <a:pt x="0" y="30587"/>
                        <a:pt x="30587" y="0"/>
                        <a:pt x="68319" y="0"/>
                      </a:cubicBezTo>
                      <a:lnTo>
                        <a:pt x="1024790" y="0"/>
                      </a:lnTo>
                      <a:cubicBezTo>
                        <a:pt x="1062522" y="0"/>
                        <a:pt x="1093109" y="30587"/>
                        <a:pt x="1093109" y="68319"/>
                      </a:cubicBezTo>
                      <a:lnTo>
                        <a:pt x="1093109" y="614874"/>
                      </a:lnTo>
                      <a:cubicBezTo>
                        <a:pt x="1093109" y="652606"/>
                        <a:pt x="1062522" y="683193"/>
                        <a:pt x="1024790" y="683193"/>
                      </a:cubicBezTo>
                      <a:lnTo>
                        <a:pt x="68319" y="683193"/>
                      </a:lnTo>
                      <a:cubicBezTo>
                        <a:pt x="30587" y="683193"/>
                        <a:pt x="0" y="652606"/>
                        <a:pt x="0" y="614874"/>
                      </a:cubicBezTo>
                      <a:lnTo>
                        <a:pt x="0" y="68319"/>
                      </a:lnTo>
                      <a:close/>
                    </a:path>
                  </a:pathLst>
                </a:custGeom>
                <a:solidFill>
                  <a:sysClr val="window" lastClr="FFFFFF"/>
                </a:solidFill>
                <a:ln w="6350" cap="flat" cmpd="sng" algn="ctr">
                  <a:solidFill>
                    <a:sysClr val="windowText" lastClr="000000"/>
                  </a:solidFill>
                  <a:prstDash val="solid"/>
                </a:ln>
                <a:effectLst/>
              </p:spPr>
              <p:txBody>
                <a:bodyPr spcFirstLastPara="0" vert="horz" wrap="square" lIns="14648" tIns="12266" rIns="14648" bIns="12266" numCol="1" spcCol="1270" anchor="ctr" anchorCtr="0">
                  <a:noAutofit/>
                </a:bodyPr>
                <a:lstStyle/>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if response in </a:t>
                  </a:r>
                  <a:br>
                    <a:rPr lang="en-CA" sz="750">
                      <a:solidFill>
                        <a:srgbClr val="000000"/>
                      </a:solidFill>
                      <a:latin typeface="Franklin Gothic Book" panose="020B0503020102020204" pitchFamily="34" charset="0"/>
                      <a:ea typeface="Times New Roman" panose="02020603050405020304" pitchFamily="18" charset="0"/>
                    </a:rPr>
                  </a:br>
                  <a:r>
                    <a:rPr lang="en-CA" sz="750">
                      <a:solidFill>
                        <a:srgbClr val="000000"/>
                      </a:solidFill>
                      <a:latin typeface="Franklin Gothic Book" panose="020B0503020102020204" pitchFamily="34" charset="0"/>
                      <a:ea typeface="Times New Roman" panose="02020603050405020304" pitchFamily="18" charset="0"/>
                    </a:rPr>
                    <a:t>stage 1 enroll </a:t>
                  </a:r>
                  <a:br>
                    <a:rPr lang="en-CA" sz="750">
                      <a:solidFill>
                        <a:srgbClr val="000000"/>
                      </a:solidFill>
                      <a:latin typeface="Franklin Gothic Book" panose="020B0503020102020204" pitchFamily="34" charset="0"/>
                      <a:ea typeface="Times New Roman" panose="02020603050405020304" pitchFamily="18" charset="0"/>
                    </a:rPr>
                  </a:br>
                  <a:r>
                    <a:rPr lang="en-CA" sz="750">
                      <a:solidFill>
                        <a:srgbClr val="000000"/>
                      </a:solidFill>
                      <a:latin typeface="Franklin Gothic Book" panose="020B0503020102020204" pitchFamily="34" charset="0"/>
                      <a:ea typeface="Times New Roman" panose="02020603050405020304" pitchFamily="18" charset="0"/>
                    </a:rPr>
                    <a:t>10 additional pts </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(enrich if indicated)</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p:txBody>
            </p:sp>
          </p:grpSp>
          <p:grpSp>
            <p:nvGrpSpPr>
              <p:cNvPr id="40" name="Group 39">
                <a:extLst>
                  <a:ext uri="{FF2B5EF4-FFF2-40B4-BE49-F238E27FC236}">
                    <a16:creationId xmlns:a16="http://schemas.microsoft.com/office/drawing/2014/main" id="{EDF8979C-C9AD-7147-B798-C4FC20B21938}"/>
                  </a:ext>
                </a:extLst>
              </p:cNvPr>
              <p:cNvGrpSpPr/>
              <p:nvPr/>
            </p:nvGrpSpPr>
            <p:grpSpPr>
              <a:xfrm>
                <a:off x="105179" y="548640"/>
                <a:ext cx="168099" cy="1093303"/>
                <a:chOff x="105179" y="548640"/>
                <a:chExt cx="168099" cy="1093303"/>
              </a:xfrm>
            </p:grpSpPr>
            <p:cxnSp>
              <p:nvCxnSpPr>
                <p:cNvPr id="41" name="Straight Connector 40">
                  <a:extLst>
                    <a:ext uri="{FF2B5EF4-FFF2-40B4-BE49-F238E27FC236}">
                      <a16:creationId xmlns:a16="http://schemas.microsoft.com/office/drawing/2014/main" id="{2891F606-8F68-F547-8DE6-FE73E3DA7526}"/>
                    </a:ext>
                  </a:extLst>
                </p:cNvPr>
                <p:cNvCxnSpPr>
                  <a:cxnSpLocks/>
                </p:cNvCxnSpPr>
                <p:nvPr/>
              </p:nvCxnSpPr>
              <p:spPr>
                <a:xfrm flipH="1">
                  <a:off x="113030" y="548640"/>
                  <a:ext cx="1" cy="1093303"/>
                </a:xfrm>
                <a:prstGeom prst="line">
                  <a:avLst/>
                </a:prstGeom>
                <a:noFill/>
                <a:ln w="19050" cap="flat" cmpd="sng" algn="ctr">
                  <a:solidFill>
                    <a:sysClr val="windowText" lastClr="000000"/>
                  </a:solidFill>
                  <a:prstDash val="solid"/>
                </a:ln>
                <a:effectLst/>
              </p:spPr>
            </p:cxnSp>
            <p:cxnSp>
              <p:nvCxnSpPr>
                <p:cNvPr id="42" name="Straight Connector 41">
                  <a:extLst>
                    <a:ext uri="{FF2B5EF4-FFF2-40B4-BE49-F238E27FC236}">
                      <a16:creationId xmlns:a16="http://schemas.microsoft.com/office/drawing/2014/main" id="{D442D3BC-F0A6-5047-94E4-01E1E256427C}"/>
                    </a:ext>
                  </a:extLst>
                </p:cNvPr>
                <p:cNvCxnSpPr/>
                <p:nvPr/>
              </p:nvCxnSpPr>
              <p:spPr>
                <a:xfrm>
                  <a:off x="113030" y="911142"/>
                  <a:ext cx="160248" cy="0"/>
                </a:xfrm>
                <a:prstGeom prst="line">
                  <a:avLst/>
                </a:prstGeom>
                <a:noFill/>
                <a:ln w="19050" cap="flat" cmpd="sng" algn="ctr">
                  <a:solidFill>
                    <a:sysClr val="windowText" lastClr="000000"/>
                  </a:solidFill>
                  <a:prstDash val="solid"/>
                </a:ln>
                <a:effectLst/>
              </p:spPr>
            </p:cxnSp>
            <p:cxnSp>
              <p:nvCxnSpPr>
                <p:cNvPr id="43" name="Straight Connector 42">
                  <a:extLst>
                    <a:ext uri="{FF2B5EF4-FFF2-40B4-BE49-F238E27FC236}">
                      <a16:creationId xmlns:a16="http://schemas.microsoft.com/office/drawing/2014/main" id="{3F282553-AD86-7B43-884A-70DAA0A8424E}"/>
                    </a:ext>
                  </a:extLst>
                </p:cNvPr>
                <p:cNvCxnSpPr/>
                <p:nvPr/>
              </p:nvCxnSpPr>
              <p:spPr>
                <a:xfrm>
                  <a:off x="105179" y="1641943"/>
                  <a:ext cx="160248" cy="0"/>
                </a:xfrm>
                <a:prstGeom prst="line">
                  <a:avLst/>
                </a:prstGeom>
                <a:noFill/>
                <a:ln w="19050" cap="flat" cmpd="sng" algn="ctr">
                  <a:solidFill>
                    <a:sysClr val="windowText" lastClr="000000"/>
                  </a:solidFill>
                  <a:prstDash val="solid"/>
                </a:ln>
                <a:effectLst/>
              </p:spPr>
            </p:cxnSp>
          </p:grpSp>
        </p:grpSp>
        <p:grpSp>
          <p:nvGrpSpPr>
            <p:cNvPr id="30" name="Group 29">
              <a:extLst>
                <a:ext uri="{FF2B5EF4-FFF2-40B4-BE49-F238E27FC236}">
                  <a16:creationId xmlns:a16="http://schemas.microsoft.com/office/drawing/2014/main" id="{A18DD1D4-20EC-9C43-857C-97143E3983E9}"/>
                </a:ext>
              </a:extLst>
            </p:cNvPr>
            <p:cNvGrpSpPr/>
            <p:nvPr/>
          </p:nvGrpSpPr>
          <p:grpSpPr>
            <a:xfrm>
              <a:off x="1589093" y="0"/>
              <a:ext cx="1371600" cy="2007703"/>
              <a:chOff x="1589093" y="0"/>
              <a:chExt cx="1371600" cy="2007703"/>
            </a:xfrm>
          </p:grpSpPr>
          <p:grpSp>
            <p:nvGrpSpPr>
              <p:cNvPr id="31" name="Group 30">
                <a:extLst>
                  <a:ext uri="{FF2B5EF4-FFF2-40B4-BE49-F238E27FC236}">
                    <a16:creationId xmlns:a16="http://schemas.microsoft.com/office/drawing/2014/main" id="{5F579B35-4285-3D4A-A3AD-BA31AF2504F3}"/>
                  </a:ext>
                </a:extLst>
              </p:cNvPr>
              <p:cNvGrpSpPr/>
              <p:nvPr/>
            </p:nvGrpSpPr>
            <p:grpSpPr>
              <a:xfrm>
                <a:off x="1589093" y="0"/>
                <a:ext cx="1371600" cy="2007703"/>
                <a:chOff x="1589093" y="0"/>
                <a:chExt cx="1371600" cy="2007703"/>
              </a:xfrm>
            </p:grpSpPr>
            <p:sp>
              <p:nvSpPr>
                <p:cNvPr id="36" name="Freeform: Shape 51">
                  <a:extLst>
                    <a:ext uri="{FF2B5EF4-FFF2-40B4-BE49-F238E27FC236}">
                      <a16:creationId xmlns:a16="http://schemas.microsoft.com/office/drawing/2014/main" id="{79499A36-BDAE-8D49-9EF9-755991287367}"/>
                    </a:ext>
                  </a:extLst>
                </p:cNvPr>
                <p:cNvSpPr/>
                <p:nvPr/>
              </p:nvSpPr>
              <p:spPr>
                <a:xfrm>
                  <a:off x="1589093" y="0"/>
                  <a:ext cx="1371600" cy="548640"/>
                </a:xfrm>
                <a:custGeom>
                  <a:avLst/>
                  <a:gdLst>
                    <a:gd name="connsiteX0" fmla="*/ 0 w 1366387"/>
                    <a:gd name="connsiteY0" fmla="*/ 68319 h 683193"/>
                    <a:gd name="connsiteX1" fmla="*/ 68319 w 1366387"/>
                    <a:gd name="connsiteY1" fmla="*/ 0 h 683193"/>
                    <a:gd name="connsiteX2" fmla="*/ 1298068 w 1366387"/>
                    <a:gd name="connsiteY2" fmla="*/ 0 h 683193"/>
                    <a:gd name="connsiteX3" fmla="*/ 1366387 w 1366387"/>
                    <a:gd name="connsiteY3" fmla="*/ 68319 h 683193"/>
                    <a:gd name="connsiteX4" fmla="*/ 1366387 w 1366387"/>
                    <a:gd name="connsiteY4" fmla="*/ 614874 h 683193"/>
                    <a:gd name="connsiteX5" fmla="*/ 1298068 w 1366387"/>
                    <a:gd name="connsiteY5" fmla="*/ 683193 h 683193"/>
                    <a:gd name="connsiteX6" fmla="*/ 68319 w 1366387"/>
                    <a:gd name="connsiteY6" fmla="*/ 683193 h 683193"/>
                    <a:gd name="connsiteX7" fmla="*/ 0 w 1366387"/>
                    <a:gd name="connsiteY7" fmla="*/ 614874 h 683193"/>
                    <a:gd name="connsiteX8" fmla="*/ 0 w 1366387"/>
                    <a:gd name="connsiteY8" fmla="*/ 68319 h 6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6387" h="683193">
                      <a:moveTo>
                        <a:pt x="0" y="68319"/>
                      </a:moveTo>
                      <a:cubicBezTo>
                        <a:pt x="0" y="30587"/>
                        <a:pt x="30587" y="0"/>
                        <a:pt x="68319" y="0"/>
                      </a:cubicBezTo>
                      <a:lnTo>
                        <a:pt x="1298068" y="0"/>
                      </a:lnTo>
                      <a:cubicBezTo>
                        <a:pt x="1335800" y="0"/>
                        <a:pt x="1366387" y="30587"/>
                        <a:pt x="1366387" y="68319"/>
                      </a:cubicBezTo>
                      <a:lnTo>
                        <a:pt x="1366387" y="614874"/>
                      </a:lnTo>
                      <a:cubicBezTo>
                        <a:pt x="1366387" y="652606"/>
                        <a:pt x="1335800" y="683193"/>
                        <a:pt x="1298068" y="683193"/>
                      </a:cubicBezTo>
                      <a:lnTo>
                        <a:pt x="68319" y="683193"/>
                      </a:lnTo>
                      <a:cubicBezTo>
                        <a:pt x="30587" y="683193"/>
                        <a:pt x="0" y="652606"/>
                        <a:pt x="0" y="614874"/>
                      </a:cubicBezTo>
                      <a:lnTo>
                        <a:pt x="0" y="68319"/>
                      </a:lnTo>
                      <a:close/>
                    </a:path>
                  </a:pathLst>
                </a:custGeom>
                <a:solidFill>
                  <a:sysClr val="window" lastClr="FFFFFF"/>
                </a:solidFill>
                <a:ln w="6350" cap="flat" cmpd="sng" algn="ctr">
                  <a:solidFill>
                    <a:sysClr val="windowText" lastClr="000000"/>
                  </a:solidFill>
                  <a:prstDash val="solid"/>
                </a:ln>
                <a:effectLst/>
              </p:spPr>
              <p:txBody>
                <a:bodyPr spcFirstLastPara="0" vert="horz" wrap="square" lIns="14648" tIns="12266" rIns="14648" bIns="12266" numCol="1" spcCol="1270" anchor="ctr" anchorCtr="0">
                  <a:noAutofit/>
                </a:bodyPr>
                <a:lstStyle/>
                <a:p>
                  <a:pPr algn="ctr" defTabSz="342900">
                    <a:defRPr/>
                  </a:pPr>
                  <a:r>
                    <a:rPr lang="en-CA" sz="750" b="1">
                      <a:solidFill>
                        <a:srgbClr val="000000"/>
                      </a:solidFill>
                      <a:latin typeface="Franklin Gothic Book" panose="020B0503020102020204" pitchFamily="34" charset="0"/>
                      <a:ea typeface="Times New Roman" panose="02020603050405020304" pitchFamily="18" charset="0"/>
                    </a:rPr>
                    <a:t>Substudy B</a:t>
                  </a:r>
                  <a:endParaRPr lang="en-US" sz="750" kern="0">
                    <a:solidFill>
                      <a:sysClr val="windowText" lastClr="000000"/>
                    </a:solidFill>
                    <a:latin typeface="Franklin Gothic Book" panose="020B0503020102020204" pitchFamily="34" charset="0"/>
                    <a:ea typeface="Times New Roman" panose="02020603050405020304" pitchFamily="18" charset="0"/>
                  </a:endParaRPr>
                </a:p>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Durvalumab+BA3021</a:t>
                  </a:r>
                  <a:endParaRPr lang="en-US" sz="750" kern="0">
                    <a:solidFill>
                      <a:sysClr val="windowText" lastClr="000000"/>
                    </a:solidFill>
                    <a:latin typeface="Franklin Gothic Book" panose="020B0503020102020204" pitchFamily="34" charset="0"/>
                    <a:ea typeface="Times New Roman" panose="02020603050405020304" pitchFamily="18" charset="0"/>
                  </a:endParaRPr>
                </a:p>
              </p:txBody>
            </p:sp>
            <p:sp>
              <p:nvSpPr>
                <p:cNvPr id="37" name="Freeform: Shape 52">
                  <a:extLst>
                    <a:ext uri="{FF2B5EF4-FFF2-40B4-BE49-F238E27FC236}">
                      <a16:creationId xmlns:a16="http://schemas.microsoft.com/office/drawing/2014/main" id="{3F2CA377-52E1-A04F-95A9-A1DE79FBA529}"/>
                    </a:ext>
                  </a:extLst>
                </p:cNvPr>
                <p:cNvSpPr/>
                <p:nvPr/>
              </p:nvSpPr>
              <p:spPr>
                <a:xfrm>
                  <a:off x="1862371" y="682542"/>
                  <a:ext cx="1093109" cy="457200"/>
                </a:xfrm>
                <a:custGeom>
                  <a:avLst/>
                  <a:gdLst>
                    <a:gd name="connsiteX0" fmla="*/ 0 w 1093109"/>
                    <a:gd name="connsiteY0" fmla="*/ 68319 h 683193"/>
                    <a:gd name="connsiteX1" fmla="*/ 68319 w 1093109"/>
                    <a:gd name="connsiteY1" fmla="*/ 0 h 683193"/>
                    <a:gd name="connsiteX2" fmla="*/ 1024790 w 1093109"/>
                    <a:gd name="connsiteY2" fmla="*/ 0 h 683193"/>
                    <a:gd name="connsiteX3" fmla="*/ 1093109 w 1093109"/>
                    <a:gd name="connsiteY3" fmla="*/ 68319 h 683193"/>
                    <a:gd name="connsiteX4" fmla="*/ 1093109 w 1093109"/>
                    <a:gd name="connsiteY4" fmla="*/ 614874 h 683193"/>
                    <a:gd name="connsiteX5" fmla="*/ 1024790 w 1093109"/>
                    <a:gd name="connsiteY5" fmla="*/ 683193 h 683193"/>
                    <a:gd name="connsiteX6" fmla="*/ 68319 w 1093109"/>
                    <a:gd name="connsiteY6" fmla="*/ 683193 h 683193"/>
                    <a:gd name="connsiteX7" fmla="*/ 0 w 1093109"/>
                    <a:gd name="connsiteY7" fmla="*/ 614874 h 683193"/>
                    <a:gd name="connsiteX8" fmla="*/ 0 w 1093109"/>
                    <a:gd name="connsiteY8" fmla="*/ 68319 h 6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109" h="683193">
                      <a:moveTo>
                        <a:pt x="0" y="68319"/>
                      </a:moveTo>
                      <a:cubicBezTo>
                        <a:pt x="0" y="30587"/>
                        <a:pt x="30587" y="0"/>
                        <a:pt x="68319" y="0"/>
                      </a:cubicBezTo>
                      <a:lnTo>
                        <a:pt x="1024790" y="0"/>
                      </a:lnTo>
                      <a:cubicBezTo>
                        <a:pt x="1062522" y="0"/>
                        <a:pt x="1093109" y="30587"/>
                        <a:pt x="1093109" y="68319"/>
                      </a:cubicBezTo>
                      <a:lnTo>
                        <a:pt x="1093109" y="614874"/>
                      </a:lnTo>
                      <a:cubicBezTo>
                        <a:pt x="1093109" y="652606"/>
                        <a:pt x="1062522" y="683193"/>
                        <a:pt x="1024790" y="683193"/>
                      </a:cubicBezTo>
                      <a:lnTo>
                        <a:pt x="68319" y="683193"/>
                      </a:lnTo>
                      <a:cubicBezTo>
                        <a:pt x="30587" y="683193"/>
                        <a:pt x="0" y="652606"/>
                        <a:pt x="0" y="614874"/>
                      </a:cubicBezTo>
                      <a:lnTo>
                        <a:pt x="0" y="68319"/>
                      </a:lnTo>
                      <a:close/>
                    </a:path>
                  </a:pathLst>
                </a:custGeom>
                <a:solidFill>
                  <a:sysClr val="window" lastClr="FFFFFF"/>
                </a:solidFill>
                <a:ln w="6350" cap="flat" cmpd="sng" algn="ctr">
                  <a:solidFill>
                    <a:sysClr val="windowText" lastClr="000000"/>
                  </a:solidFill>
                  <a:prstDash val="solid"/>
                </a:ln>
                <a:effectLst/>
              </p:spPr>
              <p:txBody>
                <a:bodyPr spcFirstLastPara="0" vert="horz" wrap="square" lIns="14648" tIns="12266" rIns="14648" bIns="12266" numCol="1" spcCol="1270" anchor="ctr" anchorCtr="0">
                  <a:noAutofit/>
                </a:bodyPr>
                <a:lstStyle/>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Stage 1</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enroll 10 pts </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p:txBody>
            </p:sp>
            <p:sp>
              <p:nvSpPr>
                <p:cNvPr id="38" name="Freeform: Shape 53">
                  <a:extLst>
                    <a:ext uri="{FF2B5EF4-FFF2-40B4-BE49-F238E27FC236}">
                      <a16:creationId xmlns:a16="http://schemas.microsoft.com/office/drawing/2014/main" id="{2F4E8AA0-09C6-8B46-A876-74B6EABD70AC}"/>
                    </a:ext>
                  </a:extLst>
                </p:cNvPr>
                <p:cNvSpPr/>
                <p:nvPr/>
              </p:nvSpPr>
              <p:spPr>
                <a:xfrm>
                  <a:off x="1862371" y="1276183"/>
                  <a:ext cx="1093109" cy="731520"/>
                </a:xfrm>
                <a:custGeom>
                  <a:avLst/>
                  <a:gdLst>
                    <a:gd name="connsiteX0" fmla="*/ 0 w 1093109"/>
                    <a:gd name="connsiteY0" fmla="*/ 68319 h 683193"/>
                    <a:gd name="connsiteX1" fmla="*/ 68319 w 1093109"/>
                    <a:gd name="connsiteY1" fmla="*/ 0 h 683193"/>
                    <a:gd name="connsiteX2" fmla="*/ 1024790 w 1093109"/>
                    <a:gd name="connsiteY2" fmla="*/ 0 h 683193"/>
                    <a:gd name="connsiteX3" fmla="*/ 1093109 w 1093109"/>
                    <a:gd name="connsiteY3" fmla="*/ 68319 h 683193"/>
                    <a:gd name="connsiteX4" fmla="*/ 1093109 w 1093109"/>
                    <a:gd name="connsiteY4" fmla="*/ 614874 h 683193"/>
                    <a:gd name="connsiteX5" fmla="*/ 1024790 w 1093109"/>
                    <a:gd name="connsiteY5" fmla="*/ 683193 h 683193"/>
                    <a:gd name="connsiteX6" fmla="*/ 68319 w 1093109"/>
                    <a:gd name="connsiteY6" fmla="*/ 683193 h 683193"/>
                    <a:gd name="connsiteX7" fmla="*/ 0 w 1093109"/>
                    <a:gd name="connsiteY7" fmla="*/ 614874 h 683193"/>
                    <a:gd name="connsiteX8" fmla="*/ 0 w 1093109"/>
                    <a:gd name="connsiteY8" fmla="*/ 68319 h 6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3109" h="683193">
                      <a:moveTo>
                        <a:pt x="0" y="68319"/>
                      </a:moveTo>
                      <a:cubicBezTo>
                        <a:pt x="0" y="30587"/>
                        <a:pt x="30587" y="0"/>
                        <a:pt x="68319" y="0"/>
                      </a:cubicBezTo>
                      <a:lnTo>
                        <a:pt x="1024790" y="0"/>
                      </a:lnTo>
                      <a:cubicBezTo>
                        <a:pt x="1062522" y="0"/>
                        <a:pt x="1093109" y="30587"/>
                        <a:pt x="1093109" y="68319"/>
                      </a:cubicBezTo>
                      <a:lnTo>
                        <a:pt x="1093109" y="614874"/>
                      </a:lnTo>
                      <a:cubicBezTo>
                        <a:pt x="1093109" y="652606"/>
                        <a:pt x="1062522" y="683193"/>
                        <a:pt x="1024790" y="683193"/>
                      </a:cubicBezTo>
                      <a:lnTo>
                        <a:pt x="68319" y="683193"/>
                      </a:lnTo>
                      <a:cubicBezTo>
                        <a:pt x="30587" y="683193"/>
                        <a:pt x="0" y="652606"/>
                        <a:pt x="0" y="614874"/>
                      </a:cubicBezTo>
                      <a:lnTo>
                        <a:pt x="0" y="68319"/>
                      </a:lnTo>
                      <a:close/>
                    </a:path>
                  </a:pathLst>
                </a:custGeom>
                <a:solidFill>
                  <a:sysClr val="window" lastClr="FFFFFF"/>
                </a:solidFill>
                <a:ln w="6350" cap="flat" cmpd="sng" algn="ctr">
                  <a:solidFill>
                    <a:sysClr val="windowText" lastClr="000000"/>
                  </a:solidFill>
                  <a:prstDash val="solid"/>
                </a:ln>
                <a:effectLst/>
              </p:spPr>
              <p:txBody>
                <a:bodyPr spcFirstLastPara="0" vert="horz" wrap="square" lIns="14648" tIns="12266" rIns="14648" bIns="12266" numCol="1" spcCol="1270" anchor="ctr" anchorCtr="0">
                  <a:noAutofit/>
                </a:bodyPr>
                <a:lstStyle/>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if response in </a:t>
                  </a:r>
                  <a:br>
                    <a:rPr lang="en-CA" sz="750">
                      <a:solidFill>
                        <a:srgbClr val="000000"/>
                      </a:solidFill>
                      <a:latin typeface="Franklin Gothic Book" panose="020B0503020102020204" pitchFamily="34" charset="0"/>
                      <a:ea typeface="Times New Roman" panose="02020603050405020304" pitchFamily="18" charset="0"/>
                    </a:rPr>
                  </a:br>
                  <a:r>
                    <a:rPr lang="en-CA" sz="750">
                      <a:solidFill>
                        <a:srgbClr val="000000"/>
                      </a:solidFill>
                      <a:latin typeface="Franklin Gothic Book" panose="020B0503020102020204" pitchFamily="34" charset="0"/>
                      <a:ea typeface="Times New Roman" panose="02020603050405020304" pitchFamily="18" charset="0"/>
                    </a:rPr>
                    <a:t>stage 1 enroll </a:t>
                  </a:r>
                  <a:br>
                    <a:rPr lang="en-CA" sz="750">
                      <a:solidFill>
                        <a:srgbClr val="000000"/>
                      </a:solidFill>
                      <a:latin typeface="Franklin Gothic Book" panose="020B0503020102020204" pitchFamily="34" charset="0"/>
                      <a:ea typeface="Times New Roman" panose="02020603050405020304" pitchFamily="18" charset="0"/>
                    </a:rPr>
                  </a:br>
                  <a:r>
                    <a:rPr lang="en-CA" sz="750">
                      <a:solidFill>
                        <a:srgbClr val="000000"/>
                      </a:solidFill>
                      <a:latin typeface="Franklin Gothic Book" panose="020B0503020102020204" pitchFamily="34" charset="0"/>
                      <a:ea typeface="Times New Roman" panose="02020603050405020304" pitchFamily="18" charset="0"/>
                    </a:rPr>
                    <a:t>10 additional pts </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a:p>
                  <a:pPr algn="ctr" defTabSz="342900">
                    <a:defRPr/>
                  </a:pPr>
                  <a:r>
                    <a:rPr lang="en-CA" sz="750">
                      <a:solidFill>
                        <a:srgbClr val="000000"/>
                      </a:solidFill>
                      <a:latin typeface="Franklin Gothic Book" panose="020B0503020102020204" pitchFamily="34" charset="0"/>
                      <a:ea typeface="Times New Roman" panose="02020603050405020304" pitchFamily="18" charset="0"/>
                    </a:rPr>
                    <a:t>(enrich if indicated)</a:t>
                  </a:r>
                  <a:endParaRPr lang="en-US" sz="750" kern="0">
                    <a:solidFill>
                      <a:sysClr val="windowText" lastClr="000000">
                        <a:hueOff val="0"/>
                        <a:satOff val="0"/>
                        <a:lumOff val="0"/>
                        <a:alphaOff val="0"/>
                      </a:sysClr>
                    </a:solidFill>
                    <a:latin typeface="Franklin Gothic Book" panose="020B0503020102020204" pitchFamily="34" charset="0"/>
                    <a:ea typeface="Times New Roman" panose="02020603050405020304" pitchFamily="18" charset="0"/>
                  </a:endParaRPr>
                </a:p>
              </p:txBody>
            </p:sp>
          </p:grpSp>
          <p:grpSp>
            <p:nvGrpSpPr>
              <p:cNvPr id="32" name="Group 31">
                <a:extLst>
                  <a:ext uri="{FF2B5EF4-FFF2-40B4-BE49-F238E27FC236}">
                    <a16:creationId xmlns:a16="http://schemas.microsoft.com/office/drawing/2014/main" id="{267EA9C8-59E9-584D-BCFB-44BABBDCF548}"/>
                  </a:ext>
                </a:extLst>
              </p:cNvPr>
              <p:cNvGrpSpPr/>
              <p:nvPr/>
            </p:nvGrpSpPr>
            <p:grpSpPr>
              <a:xfrm>
                <a:off x="1694272" y="548640"/>
                <a:ext cx="168099" cy="1093303"/>
                <a:chOff x="1694272" y="548640"/>
                <a:chExt cx="168099" cy="1093303"/>
              </a:xfrm>
            </p:grpSpPr>
            <p:cxnSp>
              <p:nvCxnSpPr>
                <p:cNvPr id="33" name="Straight Connector 32">
                  <a:extLst>
                    <a:ext uri="{FF2B5EF4-FFF2-40B4-BE49-F238E27FC236}">
                      <a16:creationId xmlns:a16="http://schemas.microsoft.com/office/drawing/2014/main" id="{4B57AFCD-8692-3C44-BC6A-368E4D0E9687}"/>
                    </a:ext>
                  </a:extLst>
                </p:cNvPr>
                <p:cNvCxnSpPr>
                  <a:cxnSpLocks/>
                </p:cNvCxnSpPr>
                <p:nvPr/>
              </p:nvCxnSpPr>
              <p:spPr>
                <a:xfrm flipH="1">
                  <a:off x="1702123" y="548640"/>
                  <a:ext cx="1" cy="1093303"/>
                </a:xfrm>
                <a:prstGeom prst="line">
                  <a:avLst/>
                </a:prstGeom>
                <a:noFill/>
                <a:ln w="19050" cap="flat" cmpd="sng" algn="ctr">
                  <a:solidFill>
                    <a:sysClr val="windowText" lastClr="000000"/>
                  </a:solidFill>
                  <a:prstDash val="solid"/>
                </a:ln>
                <a:effectLst/>
              </p:spPr>
            </p:cxnSp>
            <p:cxnSp>
              <p:nvCxnSpPr>
                <p:cNvPr id="34" name="Straight Connector 33">
                  <a:extLst>
                    <a:ext uri="{FF2B5EF4-FFF2-40B4-BE49-F238E27FC236}">
                      <a16:creationId xmlns:a16="http://schemas.microsoft.com/office/drawing/2014/main" id="{84FBC079-827B-0B47-9CE1-4BD4AC2FDD5D}"/>
                    </a:ext>
                  </a:extLst>
                </p:cNvPr>
                <p:cNvCxnSpPr/>
                <p:nvPr/>
              </p:nvCxnSpPr>
              <p:spPr>
                <a:xfrm>
                  <a:off x="1702123" y="911142"/>
                  <a:ext cx="160248" cy="0"/>
                </a:xfrm>
                <a:prstGeom prst="line">
                  <a:avLst/>
                </a:prstGeom>
                <a:noFill/>
                <a:ln w="19050" cap="flat" cmpd="sng" algn="ctr">
                  <a:solidFill>
                    <a:sysClr val="windowText" lastClr="000000"/>
                  </a:solidFill>
                  <a:prstDash val="solid"/>
                </a:ln>
                <a:effectLst/>
              </p:spPr>
            </p:cxnSp>
            <p:cxnSp>
              <p:nvCxnSpPr>
                <p:cNvPr id="35" name="Straight Connector 34">
                  <a:extLst>
                    <a:ext uri="{FF2B5EF4-FFF2-40B4-BE49-F238E27FC236}">
                      <a16:creationId xmlns:a16="http://schemas.microsoft.com/office/drawing/2014/main" id="{36996A84-9FC6-B949-83C8-D351F9E52F90}"/>
                    </a:ext>
                  </a:extLst>
                </p:cNvPr>
                <p:cNvCxnSpPr/>
                <p:nvPr/>
              </p:nvCxnSpPr>
              <p:spPr>
                <a:xfrm>
                  <a:off x="1694272" y="1641943"/>
                  <a:ext cx="160248" cy="0"/>
                </a:xfrm>
                <a:prstGeom prst="line">
                  <a:avLst/>
                </a:prstGeom>
                <a:noFill/>
                <a:ln w="19050" cap="flat" cmpd="sng" algn="ctr">
                  <a:solidFill>
                    <a:sysClr val="windowText" lastClr="000000"/>
                  </a:solidFill>
                  <a:prstDash val="solid"/>
                </a:ln>
                <a:effectLst/>
              </p:spPr>
            </p:cxnSp>
          </p:grpSp>
        </p:grpSp>
      </p:grpSp>
      <p:sp>
        <p:nvSpPr>
          <p:cNvPr id="58" name="Title 57">
            <a:extLst>
              <a:ext uri="{FF2B5EF4-FFF2-40B4-BE49-F238E27FC236}">
                <a16:creationId xmlns:a16="http://schemas.microsoft.com/office/drawing/2014/main" id="{65424E2A-EB6B-4219-9B0B-544C667850D2}"/>
              </a:ext>
            </a:extLst>
          </p:cNvPr>
          <p:cNvSpPr>
            <a:spLocks noGrp="1"/>
          </p:cNvSpPr>
          <p:nvPr>
            <p:ph type="title"/>
          </p:nvPr>
        </p:nvSpPr>
        <p:spPr/>
        <p:txBody>
          <a:bodyPr/>
          <a:lstStyle/>
          <a:p>
            <a:r>
              <a:rPr lang="en-US" sz="1800" dirty="0"/>
              <a:t>I240 Trial - Immunotherapy Platform Study in Platinum Resistant High Grade Serous Ovarian Cancer (IPROC) NCT04918186</a:t>
            </a:r>
          </a:p>
        </p:txBody>
      </p:sp>
    </p:spTree>
    <p:extLst>
      <p:ext uri="{BB962C8B-B14F-4D97-AF65-F5344CB8AC3E}">
        <p14:creationId xmlns:p14="http://schemas.microsoft.com/office/powerpoint/2010/main" val="3284009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4223" y="166518"/>
            <a:ext cx="7044214" cy="517449"/>
          </a:xfrm>
          <a:prstGeom prst="rect">
            <a:avLst/>
          </a:prstGeom>
        </p:spPr>
        <p:txBody>
          <a:bodyPr vert="horz" wrap="square" lIns="0" tIns="9525" rIns="0" bIns="0" rtlCol="0" anchor="ctr">
            <a:spAutoFit/>
          </a:bodyPr>
          <a:lstStyle/>
          <a:p>
            <a:pPr marL="9525">
              <a:spcBef>
                <a:spcPts val="75"/>
              </a:spcBef>
            </a:pPr>
            <a:r>
              <a:rPr sz="3300" spc="-11" dirty="0"/>
              <a:t>KEYNOTE </a:t>
            </a:r>
            <a:r>
              <a:rPr sz="3300" dirty="0"/>
              <a:t>(KN-001): </a:t>
            </a:r>
            <a:r>
              <a:rPr sz="3300" spc="-11" dirty="0"/>
              <a:t>Pembrolizumab</a:t>
            </a:r>
            <a:r>
              <a:rPr sz="3300" spc="-45" dirty="0"/>
              <a:t> </a:t>
            </a:r>
            <a:r>
              <a:rPr sz="3300" spc="-38" dirty="0"/>
              <a:t>Trial</a:t>
            </a:r>
            <a:endParaRPr sz="3300"/>
          </a:p>
        </p:txBody>
      </p:sp>
      <p:sp>
        <p:nvSpPr>
          <p:cNvPr id="3" name="object 3"/>
          <p:cNvSpPr txBox="1"/>
          <p:nvPr/>
        </p:nvSpPr>
        <p:spPr>
          <a:xfrm>
            <a:off x="339021" y="847874"/>
            <a:ext cx="8471535" cy="3889463"/>
          </a:xfrm>
          <a:prstGeom prst="rect">
            <a:avLst/>
          </a:prstGeom>
        </p:spPr>
        <p:txBody>
          <a:bodyPr vert="horz" wrap="square" lIns="0" tIns="68580" rIns="0" bIns="0" rtlCol="0">
            <a:spAutoFit/>
          </a:bodyPr>
          <a:lstStyle/>
          <a:p>
            <a:pPr marL="180975" indent="-171450">
              <a:spcBef>
                <a:spcPts val="540"/>
              </a:spcBef>
              <a:buFont typeface="Arial"/>
              <a:buChar char="•"/>
              <a:tabLst>
                <a:tab pos="180499" algn="l"/>
                <a:tab pos="180975" algn="l"/>
              </a:tabLst>
            </a:pPr>
            <a:r>
              <a:rPr sz="1650" spc="-4" dirty="0">
                <a:latin typeface="Calibri"/>
                <a:cs typeface="Calibri"/>
              </a:rPr>
              <a:t>Phase I in </a:t>
            </a:r>
            <a:r>
              <a:rPr sz="1650" spc="-11" dirty="0">
                <a:latin typeface="Calibri"/>
                <a:cs typeface="Calibri"/>
              </a:rPr>
              <a:t>“advanced </a:t>
            </a:r>
            <a:r>
              <a:rPr sz="1650" dirty="0">
                <a:latin typeface="Calibri"/>
                <a:cs typeface="Calibri"/>
              </a:rPr>
              <a:t>solid </a:t>
            </a:r>
            <a:r>
              <a:rPr sz="1650" spc="-8" dirty="0">
                <a:latin typeface="Calibri"/>
                <a:cs typeface="Calibri"/>
              </a:rPr>
              <a:t>tumors”</a:t>
            </a:r>
            <a:r>
              <a:rPr sz="1650" spc="-11" dirty="0">
                <a:latin typeface="Calibri"/>
                <a:cs typeface="Calibri"/>
              </a:rPr>
              <a:t> </a:t>
            </a:r>
            <a:r>
              <a:rPr sz="1650" spc="-8" dirty="0">
                <a:latin typeface="Calibri"/>
                <a:cs typeface="Calibri"/>
              </a:rPr>
              <a:t>(n=40)</a:t>
            </a:r>
            <a:endParaRPr sz="1650">
              <a:latin typeface="Calibri"/>
              <a:cs typeface="Calibri"/>
            </a:endParaRPr>
          </a:p>
          <a:p>
            <a:pPr marL="523875" lvl="1" indent="-171450">
              <a:spcBef>
                <a:spcPts val="363"/>
              </a:spcBef>
              <a:buFont typeface="Arial"/>
              <a:buChar char="•"/>
              <a:tabLst>
                <a:tab pos="523399" algn="l"/>
                <a:tab pos="523875" algn="l"/>
              </a:tabLst>
            </a:pPr>
            <a:r>
              <a:rPr sz="1275" spc="-4" dirty="0">
                <a:latin typeface="Calibri"/>
                <a:cs typeface="Calibri"/>
              </a:rPr>
              <a:t>Showed </a:t>
            </a:r>
            <a:r>
              <a:rPr sz="1275" dirty="0">
                <a:latin typeface="Calibri"/>
                <a:cs typeface="Calibri"/>
              </a:rPr>
              <a:t>high </a:t>
            </a:r>
            <a:r>
              <a:rPr sz="1275" spc="-8" dirty="0">
                <a:latin typeface="Calibri"/>
                <a:cs typeface="Calibri"/>
              </a:rPr>
              <a:t>efficacy </a:t>
            </a:r>
            <a:r>
              <a:rPr sz="1275" dirty="0">
                <a:latin typeface="Calibri"/>
                <a:cs typeface="Calibri"/>
              </a:rPr>
              <a:t>in</a:t>
            </a:r>
            <a:r>
              <a:rPr sz="1275" spc="-49" dirty="0">
                <a:latin typeface="Calibri"/>
                <a:cs typeface="Calibri"/>
              </a:rPr>
              <a:t> </a:t>
            </a:r>
            <a:r>
              <a:rPr sz="1275" spc="-4" dirty="0">
                <a:latin typeface="Calibri"/>
                <a:cs typeface="Calibri"/>
              </a:rPr>
              <a:t>melanoma</a:t>
            </a:r>
            <a:endParaRPr sz="1275">
              <a:latin typeface="Calibri"/>
              <a:cs typeface="Calibri"/>
            </a:endParaRPr>
          </a:p>
          <a:p>
            <a:pPr marL="180975" indent="-171450">
              <a:spcBef>
                <a:spcPts val="338"/>
              </a:spcBef>
              <a:buFont typeface="Arial"/>
              <a:buChar char="•"/>
              <a:tabLst>
                <a:tab pos="180499" algn="l"/>
                <a:tab pos="180975" algn="l"/>
              </a:tabLst>
            </a:pPr>
            <a:r>
              <a:rPr sz="1650" spc="-8" dirty="0">
                <a:latin typeface="Calibri"/>
                <a:cs typeface="Calibri"/>
              </a:rPr>
              <a:t>Added expansion</a:t>
            </a:r>
            <a:r>
              <a:rPr sz="1650" dirty="0">
                <a:latin typeface="Calibri"/>
                <a:cs typeface="Calibri"/>
              </a:rPr>
              <a:t> </a:t>
            </a:r>
            <a:r>
              <a:rPr sz="1650" spc="-4" dirty="0">
                <a:latin typeface="Calibri"/>
                <a:cs typeface="Calibri"/>
              </a:rPr>
              <a:t>cohorts:</a:t>
            </a:r>
            <a:endParaRPr sz="1650">
              <a:latin typeface="Calibri"/>
              <a:cs typeface="Calibri"/>
            </a:endParaRPr>
          </a:p>
          <a:p>
            <a:pPr marL="523875" lvl="1" indent="-171450">
              <a:spcBef>
                <a:spcPts val="367"/>
              </a:spcBef>
              <a:buFont typeface="Arial"/>
              <a:buChar char="•"/>
              <a:tabLst>
                <a:tab pos="523399" algn="l"/>
                <a:tab pos="523875" algn="l"/>
              </a:tabLst>
            </a:pPr>
            <a:r>
              <a:rPr sz="1275" dirty="0">
                <a:latin typeface="Calibri"/>
                <a:cs typeface="Calibri"/>
              </a:rPr>
              <a:t>Non–small cell lung</a:t>
            </a:r>
            <a:r>
              <a:rPr sz="1275" spc="-68" dirty="0">
                <a:latin typeface="Calibri"/>
                <a:cs typeface="Calibri"/>
              </a:rPr>
              <a:t> </a:t>
            </a:r>
            <a:r>
              <a:rPr sz="1275" spc="-4" dirty="0">
                <a:latin typeface="Calibri"/>
                <a:cs typeface="Calibri"/>
              </a:rPr>
              <a:t>cancer</a:t>
            </a:r>
            <a:endParaRPr sz="1275">
              <a:latin typeface="Calibri"/>
              <a:cs typeface="Calibri"/>
            </a:endParaRPr>
          </a:p>
          <a:p>
            <a:pPr marL="523875" lvl="1" indent="-171450">
              <a:spcBef>
                <a:spcPts val="304"/>
              </a:spcBef>
              <a:buFont typeface="Arial"/>
              <a:buChar char="•"/>
              <a:tabLst>
                <a:tab pos="523399" algn="l"/>
                <a:tab pos="523875" algn="l"/>
              </a:tabLst>
            </a:pPr>
            <a:r>
              <a:rPr sz="1275" spc="-19" dirty="0">
                <a:latin typeface="Calibri"/>
                <a:cs typeface="Calibri"/>
              </a:rPr>
              <a:t>Testing </a:t>
            </a:r>
            <a:r>
              <a:rPr sz="1275" spc="-4" dirty="0">
                <a:latin typeface="Calibri"/>
                <a:cs typeface="Calibri"/>
              </a:rPr>
              <a:t>lower </a:t>
            </a:r>
            <a:r>
              <a:rPr sz="1275" dirty="0">
                <a:latin typeface="Calibri"/>
                <a:cs typeface="Calibri"/>
              </a:rPr>
              <a:t>doses in </a:t>
            </a:r>
            <a:r>
              <a:rPr sz="1275" spc="-4" dirty="0">
                <a:latin typeface="Calibri"/>
                <a:cs typeface="Calibri"/>
              </a:rPr>
              <a:t>NSCLC </a:t>
            </a:r>
            <a:r>
              <a:rPr sz="1275" dirty="0">
                <a:latin typeface="Calibri"/>
                <a:cs typeface="Calibri"/>
              </a:rPr>
              <a:t>and</a:t>
            </a:r>
            <a:r>
              <a:rPr sz="1275" spc="-75" dirty="0">
                <a:latin typeface="Calibri"/>
                <a:cs typeface="Calibri"/>
              </a:rPr>
              <a:t> </a:t>
            </a:r>
            <a:r>
              <a:rPr sz="1275" spc="-4" dirty="0">
                <a:latin typeface="Calibri"/>
                <a:cs typeface="Calibri"/>
              </a:rPr>
              <a:t>melanoma</a:t>
            </a:r>
            <a:endParaRPr sz="1275">
              <a:latin typeface="Calibri"/>
              <a:cs typeface="Calibri"/>
            </a:endParaRPr>
          </a:p>
          <a:p>
            <a:pPr marL="523875" lvl="1" indent="-171450">
              <a:spcBef>
                <a:spcPts val="307"/>
              </a:spcBef>
              <a:buFont typeface="Arial"/>
              <a:buChar char="•"/>
              <a:tabLst>
                <a:tab pos="523399" algn="l"/>
                <a:tab pos="523875" algn="l"/>
              </a:tabLst>
            </a:pPr>
            <a:r>
              <a:rPr sz="1275" spc="-60" dirty="0">
                <a:latin typeface="Calibri"/>
                <a:cs typeface="Calibri"/>
              </a:rPr>
              <a:t>To </a:t>
            </a:r>
            <a:r>
              <a:rPr sz="1275" spc="-8" dirty="0">
                <a:latin typeface="Calibri"/>
                <a:cs typeface="Calibri"/>
              </a:rPr>
              <a:t>provide </a:t>
            </a:r>
            <a:r>
              <a:rPr sz="1275" spc="-4" dirty="0">
                <a:latin typeface="Calibri"/>
                <a:cs typeface="Calibri"/>
              </a:rPr>
              <a:t>training and validation </a:t>
            </a:r>
            <a:r>
              <a:rPr sz="1275" dirty="0">
                <a:latin typeface="Calibri"/>
                <a:cs typeface="Calibri"/>
              </a:rPr>
              <a:t>sets </a:t>
            </a:r>
            <a:r>
              <a:rPr sz="1275" spc="-11" dirty="0">
                <a:latin typeface="Calibri"/>
                <a:cs typeface="Calibri"/>
              </a:rPr>
              <a:t>for </a:t>
            </a:r>
            <a:r>
              <a:rPr sz="1275" spc="4" dirty="0">
                <a:latin typeface="Calibri"/>
                <a:cs typeface="Calibri"/>
              </a:rPr>
              <a:t>the </a:t>
            </a:r>
            <a:r>
              <a:rPr sz="1275" spc="-4" dirty="0">
                <a:latin typeface="Calibri"/>
                <a:cs typeface="Calibri"/>
              </a:rPr>
              <a:t>PD-L1 biomarker expression</a:t>
            </a:r>
            <a:r>
              <a:rPr sz="1275" spc="-86" dirty="0">
                <a:latin typeface="Calibri"/>
                <a:cs typeface="Calibri"/>
              </a:rPr>
              <a:t> </a:t>
            </a:r>
            <a:r>
              <a:rPr sz="1275" spc="-8" dirty="0">
                <a:latin typeface="Calibri"/>
                <a:cs typeface="Calibri"/>
              </a:rPr>
              <a:t>test</a:t>
            </a:r>
            <a:endParaRPr sz="1275">
              <a:latin typeface="Calibri"/>
              <a:cs typeface="Calibri"/>
            </a:endParaRPr>
          </a:p>
          <a:p>
            <a:pPr marL="523875" lvl="1" indent="-171450">
              <a:spcBef>
                <a:spcPts val="304"/>
              </a:spcBef>
              <a:buFont typeface="Arial"/>
              <a:buChar char="•"/>
              <a:tabLst>
                <a:tab pos="523399" algn="l"/>
                <a:tab pos="523875" algn="l"/>
              </a:tabLst>
            </a:pPr>
            <a:r>
              <a:rPr sz="1275" spc="-4" dirty="0">
                <a:latin typeface="Calibri"/>
                <a:cs typeface="Calibri"/>
              </a:rPr>
              <a:t>More disease </a:t>
            </a:r>
            <a:r>
              <a:rPr sz="1275" dirty="0">
                <a:latin typeface="Calibri"/>
                <a:cs typeface="Calibri"/>
              </a:rPr>
              <a:t>cohorts </a:t>
            </a:r>
            <a:r>
              <a:rPr sz="1275" spc="-8" dirty="0">
                <a:latin typeface="Calibri"/>
                <a:cs typeface="Calibri"/>
              </a:rPr>
              <a:t>were </a:t>
            </a:r>
            <a:r>
              <a:rPr sz="1275" dirty="0">
                <a:latin typeface="Calibri"/>
                <a:cs typeface="Calibri"/>
              </a:rPr>
              <a:t>added </a:t>
            </a:r>
            <a:r>
              <a:rPr sz="1275" spc="-4" dirty="0">
                <a:latin typeface="Calibri"/>
                <a:cs typeface="Calibri"/>
              </a:rPr>
              <a:t>as </a:t>
            </a:r>
            <a:r>
              <a:rPr sz="1275" spc="-8" dirty="0">
                <a:latin typeface="Calibri"/>
                <a:cs typeface="Calibri"/>
              </a:rPr>
              <a:t>more </a:t>
            </a:r>
            <a:r>
              <a:rPr sz="1275" spc="-4" dirty="0">
                <a:latin typeface="Calibri"/>
                <a:cs typeface="Calibri"/>
              </a:rPr>
              <a:t>information </a:t>
            </a:r>
            <a:r>
              <a:rPr sz="1275" spc="-8" dirty="0">
                <a:latin typeface="Calibri"/>
                <a:cs typeface="Calibri"/>
              </a:rPr>
              <a:t>was</a:t>
            </a:r>
            <a:r>
              <a:rPr sz="1275" spc="-113" dirty="0">
                <a:latin typeface="Calibri"/>
                <a:cs typeface="Calibri"/>
              </a:rPr>
              <a:t> </a:t>
            </a:r>
            <a:r>
              <a:rPr sz="1275" spc="-4" dirty="0">
                <a:latin typeface="Calibri"/>
                <a:cs typeface="Calibri"/>
              </a:rPr>
              <a:t>collected</a:t>
            </a:r>
            <a:endParaRPr sz="1275">
              <a:latin typeface="Calibri"/>
              <a:cs typeface="Calibri"/>
            </a:endParaRPr>
          </a:p>
          <a:p>
            <a:pPr marL="180975" indent="-171450">
              <a:spcBef>
                <a:spcPts val="338"/>
              </a:spcBef>
              <a:buFont typeface="Arial"/>
              <a:buChar char="•"/>
              <a:tabLst>
                <a:tab pos="180499" algn="l"/>
                <a:tab pos="180975" algn="l"/>
              </a:tabLst>
            </a:pPr>
            <a:r>
              <a:rPr sz="1650" spc="-11" dirty="0">
                <a:latin typeface="Calibri"/>
                <a:cs typeface="Calibri"/>
              </a:rPr>
              <a:t>Incorporated </a:t>
            </a:r>
            <a:r>
              <a:rPr sz="1650" spc="-4" dirty="0">
                <a:latin typeface="Calibri"/>
                <a:cs typeface="Calibri"/>
              </a:rPr>
              <a:t>aspects</a:t>
            </a:r>
            <a:r>
              <a:rPr sz="1650" spc="19" dirty="0">
                <a:latin typeface="Calibri"/>
                <a:cs typeface="Calibri"/>
              </a:rPr>
              <a:t> </a:t>
            </a:r>
            <a:r>
              <a:rPr sz="1650" dirty="0">
                <a:latin typeface="Calibri"/>
                <a:cs typeface="Calibri"/>
              </a:rPr>
              <a:t>of:</a:t>
            </a:r>
            <a:endParaRPr sz="1650">
              <a:latin typeface="Calibri"/>
              <a:cs typeface="Calibri"/>
            </a:endParaRPr>
          </a:p>
          <a:p>
            <a:pPr marL="523875" lvl="1" indent="-171450">
              <a:spcBef>
                <a:spcPts val="367"/>
              </a:spcBef>
              <a:buFont typeface="Arial"/>
              <a:buChar char="•"/>
              <a:tabLst>
                <a:tab pos="523399" algn="l"/>
                <a:tab pos="523875" algn="l"/>
              </a:tabLst>
            </a:pPr>
            <a:r>
              <a:rPr sz="1275" spc="-11" dirty="0">
                <a:latin typeface="Calibri"/>
                <a:cs typeface="Calibri"/>
              </a:rPr>
              <a:t>Basket </a:t>
            </a:r>
            <a:r>
              <a:rPr sz="1275" dirty="0">
                <a:latin typeface="Calibri"/>
                <a:cs typeface="Calibri"/>
              </a:rPr>
              <a:t>trial design: </a:t>
            </a:r>
            <a:r>
              <a:rPr sz="1275" spc="-11" dirty="0">
                <a:latin typeface="Calibri"/>
                <a:cs typeface="Calibri"/>
              </a:rPr>
              <a:t>different</a:t>
            </a:r>
            <a:r>
              <a:rPr sz="1275" spc="-68" dirty="0">
                <a:latin typeface="Calibri"/>
                <a:cs typeface="Calibri"/>
              </a:rPr>
              <a:t> </a:t>
            </a:r>
            <a:r>
              <a:rPr sz="1275" spc="-4" dirty="0">
                <a:latin typeface="Calibri"/>
                <a:cs typeface="Calibri"/>
              </a:rPr>
              <a:t>diseases</a:t>
            </a:r>
            <a:endParaRPr sz="1275">
              <a:latin typeface="Calibri"/>
              <a:cs typeface="Calibri"/>
            </a:endParaRPr>
          </a:p>
          <a:p>
            <a:pPr marL="523875" lvl="1" indent="-171450">
              <a:spcBef>
                <a:spcPts val="304"/>
              </a:spcBef>
              <a:buFont typeface="Arial"/>
              <a:buChar char="•"/>
              <a:tabLst>
                <a:tab pos="523399" algn="l"/>
                <a:tab pos="523875" algn="l"/>
              </a:tabLst>
            </a:pPr>
            <a:r>
              <a:rPr sz="1275" spc="-4" dirty="0">
                <a:latin typeface="Calibri"/>
                <a:cs typeface="Calibri"/>
              </a:rPr>
              <a:t>Umbrella</a:t>
            </a:r>
            <a:r>
              <a:rPr sz="1275" spc="-11" dirty="0">
                <a:latin typeface="Calibri"/>
                <a:cs typeface="Calibri"/>
              </a:rPr>
              <a:t> </a:t>
            </a:r>
            <a:r>
              <a:rPr sz="1275" spc="-4" dirty="0">
                <a:latin typeface="Calibri"/>
                <a:cs typeface="Calibri"/>
              </a:rPr>
              <a:t>trial</a:t>
            </a:r>
            <a:r>
              <a:rPr sz="1275" spc="-26" dirty="0">
                <a:latin typeface="Calibri"/>
                <a:cs typeface="Calibri"/>
              </a:rPr>
              <a:t> </a:t>
            </a:r>
            <a:r>
              <a:rPr sz="1275" dirty="0">
                <a:latin typeface="Calibri"/>
                <a:cs typeface="Calibri"/>
              </a:rPr>
              <a:t>design:</a:t>
            </a:r>
            <a:r>
              <a:rPr sz="1275" spc="-30" dirty="0">
                <a:latin typeface="Calibri"/>
                <a:cs typeface="Calibri"/>
              </a:rPr>
              <a:t> </a:t>
            </a:r>
            <a:r>
              <a:rPr sz="1275" spc="-8" dirty="0">
                <a:latin typeface="Calibri"/>
                <a:cs typeface="Calibri"/>
              </a:rPr>
              <a:t>biomarker</a:t>
            </a:r>
            <a:r>
              <a:rPr sz="1275" spc="-30" dirty="0">
                <a:latin typeface="Calibri"/>
                <a:cs typeface="Calibri"/>
              </a:rPr>
              <a:t> </a:t>
            </a:r>
            <a:r>
              <a:rPr sz="1275" spc="-11" dirty="0">
                <a:latin typeface="Calibri"/>
                <a:cs typeface="Calibri"/>
              </a:rPr>
              <a:t>variability,</a:t>
            </a:r>
            <a:r>
              <a:rPr sz="1275" spc="-23" dirty="0">
                <a:latin typeface="Calibri"/>
                <a:cs typeface="Calibri"/>
              </a:rPr>
              <a:t> </a:t>
            </a:r>
            <a:r>
              <a:rPr sz="1275" spc="-4" dirty="0">
                <a:latin typeface="Calibri"/>
                <a:cs typeface="Calibri"/>
              </a:rPr>
              <a:t>variable</a:t>
            </a:r>
            <a:r>
              <a:rPr sz="1275" spc="-26" dirty="0">
                <a:latin typeface="Calibri"/>
                <a:cs typeface="Calibri"/>
              </a:rPr>
              <a:t> </a:t>
            </a:r>
            <a:r>
              <a:rPr sz="1275" dirty="0">
                <a:latin typeface="Calibri"/>
                <a:cs typeface="Calibri"/>
              </a:rPr>
              <a:t>prior</a:t>
            </a:r>
            <a:r>
              <a:rPr sz="1275" spc="-34" dirty="0">
                <a:latin typeface="Calibri"/>
                <a:cs typeface="Calibri"/>
              </a:rPr>
              <a:t> </a:t>
            </a:r>
            <a:r>
              <a:rPr sz="1275" spc="-4" dirty="0">
                <a:latin typeface="Calibri"/>
                <a:cs typeface="Calibri"/>
              </a:rPr>
              <a:t>therapies</a:t>
            </a:r>
            <a:r>
              <a:rPr sz="1275" spc="-30" dirty="0">
                <a:latin typeface="Calibri"/>
                <a:cs typeface="Calibri"/>
              </a:rPr>
              <a:t> </a:t>
            </a:r>
            <a:r>
              <a:rPr sz="1275" spc="4" dirty="0">
                <a:latin typeface="Calibri"/>
                <a:cs typeface="Calibri"/>
              </a:rPr>
              <a:t>within</a:t>
            </a:r>
            <a:r>
              <a:rPr sz="1275" spc="-34" dirty="0">
                <a:latin typeface="Calibri"/>
                <a:cs typeface="Calibri"/>
              </a:rPr>
              <a:t> </a:t>
            </a:r>
            <a:r>
              <a:rPr sz="1275" spc="-4" dirty="0">
                <a:latin typeface="Calibri"/>
                <a:cs typeface="Calibri"/>
              </a:rPr>
              <a:t>disease</a:t>
            </a:r>
            <a:r>
              <a:rPr sz="1275" spc="-19" dirty="0">
                <a:latin typeface="Calibri"/>
                <a:cs typeface="Calibri"/>
              </a:rPr>
              <a:t> </a:t>
            </a:r>
            <a:r>
              <a:rPr sz="1275" dirty="0">
                <a:latin typeface="Calibri"/>
                <a:cs typeface="Calibri"/>
              </a:rPr>
              <a:t>cohorts</a:t>
            </a:r>
            <a:endParaRPr sz="1275">
              <a:latin typeface="Calibri"/>
              <a:cs typeface="Calibri"/>
            </a:endParaRPr>
          </a:p>
          <a:p>
            <a:pPr marL="523875" lvl="1" indent="-171450">
              <a:spcBef>
                <a:spcPts val="307"/>
              </a:spcBef>
              <a:buFont typeface="Arial"/>
              <a:buChar char="•"/>
              <a:tabLst>
                <a:tab pos="523399" algn="l"/>
                <a:tab pos="523875" algn="l"/>
              </a:tabLst>
            </a:pPr>
            <a:r>
              <a:rPr sz="1275" spc="-4" dirty="0">
                <a:latin typeface="Calibri"/>
                <a:cs typeface="Calibri"/>
              </a:rPr>
              <a:t>Adaptive </a:t>
            </a:r>
            <a:r>
              <a:rPr sz="1275" dirty="0">
                <a:latin typeface="Calibri"/>
                <a:cs typeface="Calibri"/>
              </a:rPr>
              <a:t>trial design: </a:t>
            </a:r>
            <a:r>
              <a:rPr sz="1275" spc="-4" dirty="0">
                <a:latin typeface="Calibri"/>
                <a:cs typeface="Calibri"/>
              </a:rPr>
              <a:t>additional </a:t>
            </a:r>
            <a:r>
              <a:rPr sz="1275" dirty="0">
                <a:latin typeface="Calibri"/>
                <a:cs typeface="Calibri"/>
              </a:rPr>
              <a:t>cohorts, </a:t>
            </a:r>
            <a:r>
              <a:rPr sz="1275" spc="-11" dirty="0">
                <a:latin typeface="Calibri"/>
                <a:cs typeface="Calibri"/>
              </a:rPr>
              <a:t>different</a:t>
            </a:r>
            <a:r>
              <a:rPr sz="1275" spc="-135" dirty="0">
                <a:latin typeface="Calibri"/>
                <a:cs typeface="Calibri"/>
              </a:rPr>
              <a:t> </a:t>
            </a:r>
            <a:r>
              <a:rPr sz="1275" dirty="0">
                <a:latin typeface="Calibri"/>
                <a:cs typeface="Calibri"/>
              </a:rPr>
              <a:t>dosing</a:t>
            </a:r>
            <a:endParaRPr sz="1275">
              <a:latin typeface="Calibri"/>
              <a:cs typeface="Calibri"/>
            </a:endParaRPr>
          </a:p>
          <a:p>
            <a:pPr marL="180975" indent="-171450">
              <a:spcBef>
                <a:spcPts val="334"/>
              </a:spcBef>
              <a:buFont typeface="Arial"/>
              <a:buChar char="•"/>
              <a:tabLst>
                <a:tab pos="180499" algn="l"/>
                <a:tab pos="180975" algn="l"/>
              </a:tabLst>
            </a:pPr>
            <a:r>
              <a:rPr sz="1650" spc="-11" dirty="0">
                <a:latin typeface="Calibri"/>
                <a:cs typeface="Calibri"/>
              </a:rPr>
              <a:t>Ultimately </a:t>
            </a:r>
            <a:r>
              <a:rPr sz="1650" spc="-8" dirty="0">
                <a:latin typeface="Calibri"/>
                <a:cs typeface="Calibri"/>
              </a:rPr>
              <a:t>enrolled </a:t>
            </a:r>
            <a:r>
              <a:rPr sz="1650" spc="-4" dirty="0">
                <a:latin typeface="Calibri"/>
                <a:cs typeface="Calibri"/>
              </a:rPr>
              <a:t>1260</a:t>
            </a:r>
            <a:r>
              <a:rPr sz="1650" spc="26" dirty="0">
                <a:latin typeface="Calibri"/>
                <a:cs typeface="Calibri"/>
              </a:rPr>
              <a:t> </a:t>
            </a:r>
            <a:r>
              <a:rPr sz="1650" spc="-11" dirty="0">
                <a:latin typeface="Calibri"/>
                <a:cs typeface="Calibri"/>
              </a:rPr>
              <a:t>patients</a:t>
            </a:r>
            <a:endParaRPr sz="1650">
              <a:latin typeface="Calibri"/>
              <a:cs typeface="Calibri"/>
            </a:endParaRPr>
          </a:p>
          <a:p>
            <a:pPr marL="180975" indent="-171450">
              <a:spcBef>
                <a:spcPts val="398"/>
              </a:spcBef>
              <a:buFont typeface="Arial"/>
              <a:buChar char="•"/>
              <a:tabLst>
                <a:tab pos="180499" algn="l"/>
                <a:tab pos="180975" algn="l"/>
              </a:tabLst>
            </a:pPr>
            <a:r>
              <a:rPr sz="1650" spc="-15" dirty="0">
                <a:latin typeface="Calibri"/>
                <a:cs typeface="Calibri"/>
              </a:rPr>
              <a:t>FDA </a:t>
            </a:r>
            <a:r>
              <a:rPr sz="1650" spc="-11" dirty="0">
                <a:latin typeface="Calibri"/>
                <a:cs typeface="Calibri"/>
              </a:rPr>
              <a:t>approval </a:t>
            </a:r>
            <a:r>
              <a:rPr sz="1650" spc="-4" dirty="0">
                <a:latin typeface="Calibri"/>
                <a:cs typeface="Calibri"/>
              </a:rPr>
              <a:t>(melanoma) 3.5 </a:t>
            </a:r>
            <a:r>
              <a:rPr sz="1650" spc="-11" dirty="0">
                <a:latin typeface="Calibri"/>
                <a:cs typeface="Calibri"/>
              </a:rPr>
              <a:t>years after </a:t>
            </a:r>
            <a:r>
              <a:rPr sz="1650" spc="-8" dirty="0">
                <a:latin typeface="Calibri"/>
                <a:cs typeface="Calibri"/>
              </a:rPr>
              <a:t>study </a:t>
            </a:r>
            <a:r>
              <a:rPr sz="1650" spc="-4" dirty="0">
                <a:latin typeface="Calibri"/>
                <a:cs typeface="Calibri"/>
              </a:rPr>
              <a:t>initiation without a </a:t>
            </a:r>
            <a:r>
              <a:rPr sz="1650" spc="-11" dirty="0">
                <a:latin typeface="Calibri"/>
                <a:cs typeface="Calibri"/>
              </a:rPr>
              <a:t>randomized, controlled</a:t>
            </a:r>
            <a:r>
              <a:rPr sz="1650" spc="109" dirty="0">
                <a:latin typeface="Calibri"/>
                <a:cs typeface="Calibri"/>
              </a:rPr>
              <a:t> </a:t>
            </a:r>
            <a:r>
              <a:rPr sz="1650" spc="-4" dirty="0">
                <a:latin typeface="Calibri"/>
                <a:cs typeface="Calibri"/>
              </a:rPr>
              <a:t>trial</a:t>
            </a:r>
            <a:endParaRPr sz="1650">
              <a:latin typeface="Calibri"/>
              <a:cs typeface="Calibri"/>
            </a:endParaRPr>
          </a:p>
          <a:p>
            <a:pPr marL="523875" marR="3810" lvl="1" indent="-171450">
              <a:lnSpc>
                <a:spcPct val="120000"/>
              </a:lnSpc>
              <a:spcBef>
                <a:spcPts val="60"/>
              </a:spcBef>
              <a:buFont typeface="Arial"/>
              <a:buChar char="•"/>
              <a:tabLst>
                <a:tab pos="523399" algn="l"/>
                <a:tab pos="523875" algn="l"/>
              </a:tabLst>
            </a:pPr>
            <a:r>
              <a:rPr sz="1275" dirty="0">
                <a:latin typeface="Calibri"/>
                <a:cs typeface="Calibri"/>
              </a:rPr>
              <a:t>Other </a:t>
            </a:r>
            <a:r>
              <a:rPr sz="1275" spc="-8" dirty="0">
                <a:latin typeface="Calibri"/>
                <a:cs typeface="Calibri"/>
              </a:rPr>
              <a:t>data </a:t>
            </a:r>
            <a:r>
              <a:rPr sz="1275" spc="-4" dirty="0">
                <a:latin typeface="Calibri"/>
                <a:cs typeface="Calibri"/>
              </a:rPr>
              <a:t>from </a:t>
            </a:r>
            <a:r>
              <a:rPr sz="1275" spc="4" dirty="0">
                <a:latin typeface="Calibri"/>
                <a:cs typeface="Calibri"/>
              </a:rPr>
              <a:t>the </a:t>
            </a:r>
            <a:r>
              <a:rPr sz="1275" dirty="0">
                <a:latin typeface="Calibri"/>
                <a:cs typeface="Calibri"/>
              </a:rPr>
              <a:t>study has led </a:t>
            </a:r>
            <a:r>
              <a:rPr sz="1275" spc="-4" dirty="0">
                <a:latin typeface="Calibri"/>
                <a:cs typeface="Calibri"/>
              </a:rPr>
              <a:t>to </a:t>
            </a:r>
            <a:r>
              <a:rPr sz="1275" spc="-8" dirty="0">
                <a:latin typeface="Calibri"/>
                <a:cs typeface="Calibri"/>
              </a:rPr>
              <a:t>approval </a:t>
            </a:r>
            <a:r>
              <a:rPr sz="1275" dirty="0">
                <a:latin typeface="Calibri"/>
                <a:cs typeface="Calibri"/>
              </a:rPr>
              <a:t>in </a:t>
            </a:r>
            <a:r>
              <a:rPr sz="1275" spc="-4" dirty="0">
                <a:latin typeface="Calibri"/>
                <a:cs typeface="Calibri"/>
              </a:rPr>
              <a:t>NSCLC, </a:t>
            </a:r>
            <a:r>
              <a:rPr sz="1275" dirty="0">
                <a:latin typeface="Calibri"/>
                <a:cs typeface="Calibri"/>
              </a:rPr>
              <a:t>head and neck </a:t>
            </a:r>
            <a:r>
              <a:rPr sz="1275" spc="-19" dirty="0">
                <a:latin typeface="Calibri"/>
                <a:cs typeface="Calibri"/>
              </a:rPr>
              <a:t>cancer, </a:t>
            </a:r>
            <a:r>
              <a:rPr sz="1275" dirty="0">
                <a:latin typeface="Calibri"/>
                <a:cs typeface="Calibri"/>
              </a:rPr>
              <a:t>Hodgkin </a:t>
            </a:r>
            <a:r>
              <a:rPr sz="1275" spc="-4" dirty="0">
                <a:latin typeface="Calibri"/>
                <a:cs typeface="Calibri"/>
              </a:rPr>
              <a:t>lymphoma, urothelial </a:t>
            </a:r>
            <a:r>
              <a:rPr sz="1275" spc="-8" dirty="0">
                <a:latin typeface="Calibri"/>
                <a:cs typeface="Calibri"/>
              </a:rPr>
              <a:t>carcinoma,  </a:t>
            </a:r>
            <a:r>
              <a:rPr sz="1275" spc="-4" dirty="0">
                <a:latin typeface="Calibri"/>
                <a:cs typeface="Calibri"/>
              </a:rPr>
              <a:t>MSI-high </a:t>
            </a:r>
            <a:r>
              <a:rPr sz="1275" spc="-19" dirty="0">
                <a:latin typeface="Calibri"/>
                <a:cs typeface="Calibri"/>
              </a:rPr>
              <a:t>cancer, </a:t>
            </a:r>
            <a:r>
              <a:rPr sz="1275" dirty="0">
                <a:latin typeface="Calibri"/>
                <a:cs typeface="Calibri"/>
              </a:rPr>
              <a:t>and </a:t>
            </a:r>
            <a:r>
              <a:rPr sz="1275" spc="-4" dirty="0">
                <a:latin typeface="Calibri"/>
                <a:cs typeface="Calibri"/>
              </a:rPr>
              <a:t>gastric</a:t>
            </a:r>
            <a:r>
              <a:rPr sz="1275" spc="-53" dirty="0">
                <a:latin typeface="Calibri"/>
                <a:cs typeface="Calibri"/>
              </a:rPr>
              <a:t> </a:t>
            </a:r>
            <a:r>
              <a:rPr sz="1275" spc="-4" dirty="0">
                <a:latin typeface="Calibri"/>
                <a:cs typeface="Calibri"/>
              </a:rPr>
              <a:t>cancer</a:t>
            </a:r>
            <a:endParaRPr sz="1275">
              <a:latin typeface="Calibri"/>
              <a:cs typeface="Calibri"/>
            </a:endParaRPr>
          </a:p>
        </p:txBody>
      </p:sp>
    </p:spTree>
    <p:extLst>
      <p:ext uri="{BB962C8B-B14F-4D97-AF65-F5344CB8AC3E}">
        <p14:creationId xmlns:p14="http://schemas.microsoft.com/office/powerpoint/2010/main" val="1029412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0C3CD-8ED0-7122-052E-A36A3B257E9F}"/>
              </a:ext>
            </a:extLst>
          </p:cNvPr>
          <p:cNvSpPr>
            <a:spLocks noGrp="1"/>
          </p:cNvSpPr>
          <p:nvPr>
            <p:ph type="title"/>
          </p:nvPr>
        </p:nvSpPr>
        <p:spPr/>
        <p:txBody>
          <a:bodyPr/>
          <a:lstStyle/>
          <a:p>
            <a:r>
              <a:rPr lang="en-US" dirty="0"/>
              <a:t>Conflict of Interest Statement</a:t>
            </a:r>
          </a:p>
        </p:txBody>
      </p:sp>
      <p:sp>
        <p:nvSpPr>
          <p:cNvPr id="3" name="Content Placeholder 2">
            <a:extLst>
              <a:ext uri="{FF2B5EF4-FFF2-40B4-BE49-F238E27FC236}">
                <a16:creationId xmlns:a16="http://schemas.microsoft.com/office/drawing/2014/main" id="{ECDD2620-414A-73AF-78D1-E7ED62B1F9B0}"/>
              </a:ext>
            </a:extLst>
          </p:cNvPr>
          <p:cNvSpPr>
            <a:spLocks noGrp="1"/>
          </p:cNvSpPr>
          <p:nvPr>
            <p:ph idx="1"/>
          </p:nvPr>
        </p:nvSpPr>
        <p:spPr>
          <a:xfrm>
            <a:off x="395536" y="1203598"/>
            <a:ext cx="8496944" cy="1170215"/>
          </a:xfrm>
        </p:spPr>
        <p:txBody>
          <a:bodyPr/>
          <a:lstStyle/>
          <a:p>
            <a:r>
              <a:rPr lang="en-US" dirty="0"/>
              <a:t>Shareholder GSK</a:t>
            </a:r>
          </a:p>
          <a:p>
            <a:r>
              <a:rPr lang="en-US" dirty="0"/>
              <a:t>Former GSK employee (within last 2 years)</a:t>
            </a:r>
          </a:p>
        </p:txBody>
      </p:sp>
    </p:spTree>
    <p:extLst>
      <p:ext uri="{BB962C8B-B14F-4D97-AF65-F5344CB8AC3E}">
        <p14:creationId xmlns:p14="http://schemas.microsoft.com/office/powerpoint/2010/main" val="2408811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70954" y="783269"/>
            <a:ext cx="6552246" cy="4284946"/>
          </a:xfrm>
          <a:prstGeom prst="rect">
            <a:avLst/>
          </a:prstGeom>
          <a:blipFill>
            <a:blip r:embed="rId3" cstate="print"/>
            <a:stretch>
              <a:fillRect/>
            </a:stretch>
          </a:blipFill>
        </p:spPr>
        <p:txBody>
          <a:bodyPr wrap="square" lIns="0" tIns="0" rIns="0" bIns="0" rtlCol="0"/>
          <a:lstStyle/>
          <a:p>
            <a:endParaRPr sz="1350"/>
          </a:p>
        </p:txBody>
      </p:sp>
      <p:sp>
        <p:nvSpPr>
          <p:cNvPr id="3" name="object 3"/>
          <p:cNvSpPr txBox="1">
            <a:spLocks noGrp="1"/>
          </p:cNvSpPr>
          <p:nvPr>
            <p:ph type="title"/>
          </p:nvPr>
        </p:nvSpPr>
        <p:spPr>
          <a:xfrm>
            <a:off x="0" y="104936"/>
            <a:ext cx="9144000" cy="501099"/>
          </a:xfrm>
          <a:prstGeom prst="rect">
            <a:avLst/>
          </a:prstGeom>
        </p:spPr>
        <p:txBody>
          <a:bodyPr vert="horz" wrap="square" lIns="0" tIns="8573" rIns="0" bIns="0" rtlCol="0" anchor="ctr">
            <a:spAutoFit/>
          </a:bodyPr>
          <a:lstStyle/>
          <a:p>
            <a:pPr marL="9525">
              <a:spcBef>
                <a:spcPts val="68"/>
              </a:spcBef>
            </a:pPr>
            <a:r>
              <a:rPr spc="-8" dirty="0"/>
              <a:t>KN-001: </a:t>
            </a:r>
            <a:r>
              <a:rPr spc="-11" dirty="0"/>
              <a:t>Pembrolizumab </a:t>
            </a:r>
            <a:r>
              <a:rPr spc="-8" dirty="0"/>
              <a:t>Seamless Design</a:t>
            </a:r>
            <a:r>
              <a:rPr spc="98" dirty="0"/>
              <a:t> </a:t>
            </a:r>
            <a:r>
              <a:rPr spc="-4" dirty="0"/>
              <a:t>Study</a:t>
            </a:r>
          </a:p>
        </p:txBody>
      </p:sp>
    </p:spTree>
    <p:extLst>
      <p:ext uri="{BB962C8B-B14F-4D97-AF65-F5344CB8AC3E}">
        <p14:creationId xmlns:p14="http://schemas.microsoft.com/office/powerpoint/2010/main" val="1084596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131B4-9C63-4CAA-642F-2CBB078C81B0}"/>
              </a:ext>
            </a:extLst>
          </p:cNvPr>
          <p:cNvSpPr>
            <a:spLocks noGrp="1"/>
          </p:cNvSpPr>
          <p:nvPr>
            <p:ph type="title"/>
          </p:nvPr>
        </p:nvSpPr>
        <p:spPr/>
        <p:txBody>
          <a:bodyPr/>
          <a:lstStyle/>
          <a:p>
            <a:r>
              <a:rPr lang="en-US" dirty="0"/>
              <a:t>Risk of Bias in Platform Trials</a:t>
            </a:r>
          </a:p>
        </p:txBody>
      </p:sp>
      <p:sp>
        <p:nvSpPr>
          <p:cNvPr id="3" name="Content Placeholder 2">
            <a:extLst>
              <a:ext uri="{FF2B5EF4-FFF2-40B4-BE49-F238E27FC236}">
                <a16:creationId xmlns:a16="http://schemas.microsoft.com/office/drawing/2014/main" id="{6E143D91-0195-D51A-075D-83DBCE2AD65C}"/>
              </a:ext>
            </a:extLst>
          </p:cNvPr>
          <p:cNvSpPr>
            <a:spLocks noGrp="1"/>
          </p:cNvSpPr>
          <p:nvPr>
            <p:ph idx="1"/>
          </p:nvPr>
        </p:nvSpPr>
        <p:spPr/>
        <p:txBody>
          <a:bodyPr/>
          <a:lstStyle/>
          <a:p>
            <a:r>
              <a:rPr lang="en-US" dirty="0"/>
              <a:t>Prespecified plans for interim and statistical analyses used in the trial</a:t>
            </a:r>
          </a:p>
          <a:p>
            <a:pPr lvl="1"/>
            <a:r>
              <a:rPr lang="en-US" dirty="0"/>
              <a:t> Prespecified plans applied equally to all interventions</a:t>
            </a:r>
          </a:p>
          <a:p>
            <a:r>
              <a:rPr lang="en-US" dirty="0"/>
              <a:t>Concurrent/nonconcurrent randomized participants for statistical comparisons </a:t>
            </a:r>
          </a:p>
          <a:p>
            <a:r>
              <a:rPr lang="en-US" dirty="0"/>
              <a:t>Information flow/results</a:t>
            </a:r>
          </a:p>
          <a:p>
            <a:pPr lvl="1"/>
            <a:r>
              <a:rPr lang="en-US" dirty="0"/>
              <a:t>IDSC, Trial Committee, Participants</a:t>
            </a:r>
          </a:p>
          <a:p>
            <a:r>
              <a:rPr lang="en-US" dirty="0"/>
              <a:t>Follow reporting guidelines in publications</a:t>
            </a:r>
          </a:p>
          <a:p>
            <a:endParaRPr lang="en-US" dirty="0"/>
          </a:p>
        </p:txBody>
      </p:sp>
    </p:spTree>
    <p:extLst>
      <p:ext uri="{BB962C8B-B14F-4D97-AF65-F5344CB8AC3E}">
        <p14:creationId xmlns:p14="http://schemas.microsoft.com/office/powerpoint/2010/main" val="3494398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467F-11DA-2E6B-ADE0-FE921F0C56AB}"/>
              </a:ext>
            </a:extLst>
          </p:cNvPr>
          <p:cNvSpPr>
            <a:spLocks noGrp="1"/>
          </p:cNvSpPr>
          <p:nvPr>
            <p:ph type="title"/>
          </p:nvPr>
        </p:nvSpPr>
        <p:spPr/>
        <p:txBody>
          <a:bodyPr/>
          <a:lstStyle/>
          <a:p>
            <a:r>
              <a:rPr lang="en-US" dirty="0"/>
              <a:t>Nonconcurrent Randomization Bias the Results</a:t>
            </a:r>
          </a:p>
        </p:txBody>
      </p:sp>
      <p:pic>
        <p:nvPicPr>
          <p:cNvPr id="11266" name="Picture 2">
            <a:extLst>
              <a:ext uri="{FF2B5EF4-FFF2-40B4-BE49-F238E27FC236}">
                <a16:creationId xmlns:a16="http://schemas.microsoft.com/office/drawing/2014/main" id="{389F8482-201E-D6D0-CF1B-782C17908CA2}"/>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323850" y="1015937"/>
            <a:ext cx="8496300" cy="3525964"/>
          </a:xfrm>
        </p:spPr>
      </p:pic>
      <p:sp>
        <p:nvSpPr>
          <p:cNvPr id="4" name="TextBox 3">
            <a:extLst>
              <a:ext uri="{FF2B5EF4-FFF2-40B4-BE49-F238E27FC236}">
                <a16:creationId xmlns:a16="http://schemas.microsoft.com/office/drawing/2014/main" id="{1121A0D8-D4D1-F868-07A7-FB01FCA91F87}"/>
              </a:ext>
            </a:extLst>
          </p:cNvPr>
          <p:cNvSpPr txBox="1"/>
          <p:nvPr/>
        </p:nvSpPr>
        <p:spPr>
          <a:xfrm>
            <a:off x="2483768" y="4849356"/>
            <a:ext cx="6840760" cy="276999"/>
          </a:xfrm>
          <a:prstGeom prst="rect">
            <a:avLst/>
          </a:prstGeom>
          <a:noFill/>
        </p:spPr>
        <p:txBody>
          <a:bodyPr wrap="square" rtlCol="0">
            <a:spAutoFit/>
          </a:bodyPr>
          <a:lstStyle/>
          <a:p>
            <a:r>
              <a:rPr lang="en-US" sz="1200" dirty="0"/>
              <a:t>Dodd L, </a:t>
            </a:r>
            <a:r>
              <a:rPr lang="en-US" sz="1200" dirty="0" err="1"/>
              <a:t>Friedlin</a:t>
            </a:r>
            <a:r>
              <a:rPr lang="en-US" sz="1200" dirty="0"/>
              <a:t>, B. </a:t>
            </a:r>
            <a:r>
              <a:rPr lang="en-US" sz="1200" b="0" i="0" dirty="0">
                <a:solidFill>
                  <a:srgbClr val="666666"/>
                </a:solidFill>
                <a:effectLst/>
                <a:latin typeface="ff-scala-sans-pro"/>
              </a:rPr>
              <a:t>N </a:t>
            </a:r>
            <a:r>
              <a:rPr lang="en-US" sz="1200" b="0" i="0" dirty="0" err="1">
                <a:solidFill>
                  <a:srgbClr val="666666"/>
                </a:solidFill>
                <a:effectLst/>
                <a:latin typeface="ff-scala-sans-pro"/>
              </a:rPr>
              <a:t>Engl</a:t>
            </a:r>
            <a:r>
              <a:rPr lang="en-US" sz="1200" b="0" i="0" dirty="0">
                <a:solidFill>
                  <a:srgbClr val="666666"/>
                </a:solidFill>
                <a:effectLst/>
                <a:latin typeface="ff-scala-sans-pro"/>
              </a:rPr>
              <a:t> J Med 2021; 384:1572-1573. DOI: 10.1056/NEJMc2102446</a:t>
            </a:r>
            <a:endParaRPr lang="en-US" sz="1200" dirty="0"/>
          </a:p>
        </p:txBody>
      </p:sp>
    </p:spTree>
    <p:extLst>
      <p:ext uri="{BB962C8B-B14F-4D97-AF65-F5344CB8AC3E}">
        <p14:creationId xmlns:p14="http://schemas.microsoft.com/office/powerpoint/2010/main" val="3561389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EC87-F45F-41FE-87FC-0515CBF65A56}"/>
              </a:ext>
            </a:extLst>
          </p:cNvPr>
          <p:cNvSpPr>
            <a:spLocks noGrp="1"/>
          </p:cNvSpPr>
          <p:nvPr>
            <p:ph type="title"/>
          </p:nvPr>
        </p:nvSpPr>
        <p:spPr/>
        <p:txBody>
          <a:bodyPr/>
          <a:lstStyle/>
          <a:p>
            <a:r>
              <a:rPr lang="en-US" dirty="0"/>
              <a:t>Platform Trial Design (MAMS) – STAMPEDE</a:t>
            </a:r>
          </a:p>
        </p:txBody>
      </p:sp>
      <p:pic>
        <p:nvPicPr>
          <p:cNvPr id="5" name="Content Placeholder 4">
            <a:extLst>
              <a:ext uri="{FF2B5EF4-FFF2-40B4-BE49-F238E27FC236}">
                <a16:creationId xmlns:a16="http://schemas.microsoft.com/office/drawing/2014/main" id="{17838282-C3F6-4BE6-BA88-73EED0C78BDA}"/>
              </a:ext>
            </a:extLst>
          </p:cNvPr>
          <p:cNvPicPr>
            <a:picLocks noGrp="1" noChangeAspect="1"/>
          </p:cNvPicPr>
          <p:nvPr>
            <p:ph idx="1"/>
          </p:nvPr>
        </p:nvPicPr>
        <p:blipFill rotWithShape="1">
          <a:blip r:embed="rId3"/>
          <a:srcRect t="15207"/>
          <a:stretch/>
        </p:blipFill>
        <p:spPr>
          <a:xfrm>
            <a:off x="1113230" y="1419622"/>
            <a:ext cx="6917540" cy="3312716"/>
          </a:xfrm>
        </p:spPr>
      </p:pic>
      <p:sp>
        <p:nvSpPr>
          <p:cNvPr id="7" name="TextBox 6">
            <a:extLst>
              <a:ext uri="{FF2B5EF4-FFF2-40B4-BE49-F238E27FC236}">
                <a16:creationId xmlns:a16="http://schemas.microsoft.com/office/drawing/2014/main" id="{0CE354F0-90C1-4284-AE85-5C177BE31146}"/>
              </a:ext>
            </a:extLst>
          </p:cNvPr>
          <p:cNvSpPr txBox="1"/>
          <p:nvPr/>
        </p:nvSpPr>
        <p:spPr>
          <a:xfrm>
            <a:off x="971600" y="681638"/>
            <a:ext cx="7344816" cy="646331"/>
          </a:xfrm>
          <a:prstGeom prst="rect">
            <a:avLst/>
          </a:prstGeom>
          <a:noFill/>
        </p:spPr>
        <p:txBody>
          <a:bodyPr wrap="square">
            <a:spAutoFit/>
          </a:bodyPr>
          <a:lstStyle/>
          <a:p>
            <a:r>
              <a:rPr lang="en-US" sz="1800" dirty="0"/>
              <a:t>Addition of docetaxel, zoledronic acid, or both to first-line long-term hormone therapy in prostate cancer (STAMPEDE)</a:t>
            </a:r>
            <a:endParaRPr lang="en-US" dirty="0"/>
          </a:p>
        </p:txBody>
      </p:sp>
    </p:spTree>
    <p:extLst>
      <p:ext uri="{BB962C8B-B14F-4D97-AF65-F5344CB8AC3E}">
        <p14:creationId xmlns:p14="http://schemas.microsoft.com/office/powerpoint/2010/main" val="539874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063" y="173738"/>
            <a:ext cx="2783681" cy="833241"/>
          </a:xfrm>
          <a:prstGeom prst="rect">
            <a:avLst/>
          </a:prstGeom>
        </p:spPr>
        <p:txBody>
          <a:bodyPr vert="horz" wrap="square" lIns="0" tIns="12383" rIns="0" bIns="0" rtlCol="0" anchor="ctr">
            <a:spAutoFit/>
          </a:bodyPr>
          <a:lstStyle/>
          <a:p>
            <a:pPr marL="9525">
              <a:lnSpc>
                <a:spcPts val="3173"/>
              </a:lnSpc>
              <a:spcBef>
                <a:spcPts val="98"/>
              </a:spcBef>
            </a:pPr>
            <a:r>
              <a:rPr sz="2775" spc="-19" dirty="0"/>
              <a:t>STAMPEDE</a:t>
            </a:r>
            <a:r>
              <a:rPr sz="2775" spc="-15" dirty="0"/>
              <a:t> </a:t>
            </a:r>
            <a:r>
              <a:rPr sz="2775" spc="-19" dirty="0"/>
              <a:t>Trial:</a:t>
            </a:r>
            <a:endParaRPr sz="2775"/>
          </a:p>
          <a:p>
            <a:pPr marL="9525">
              <a:lnSpc>
                <a:spcPts val="3173"/>
              </a:lnSpc>
            </a:pPr>
            <a:r>
              <a:rPr sz="2775" spc="4" dirty="0"/>
              <a:t>Advanced</a:t>
            </a:r>
            <a:r>
              <a:rPr sz="2775" spc="-45" dirty="0"/>
              <a:t> </a:t>
            </a:r>
            <a:r>
              <a:rPr sz="2775" spc="-11" dirty="0"/>
              <a:t>Prostate</a:t>
            </a:r>
            <a:endParaRPr sz="2775"/>
          </a:p>
        </p:txBody>
      </p:sp>
      <p:sp>
        <p:nvSpPr>
          <p:cNvPr id="3" name="object 3"/>
          <p:cNvSpPr txBox="1"/>
          <p:nvPr/>
        </p:nvSpPr>
        <p:spPr>
          <a:xfrm>
            <a:off x="444089" y="1190204"/>
            <a:ext cx="3786664" cy="2791374"/>
          </a:xfrm>
          <a:prstGeom prst="rect">
            <a:avLst/>
          </a:prstGeom>
        </p:spPr>
        <p:txBody>
          <a:bodyPr vert="horz" wrap="square" lIns="0" tIns="35719" rIns="0" bIns="0" rtlCol="0">
            <a:spAutoFit/>
          </a:bodyPr>
          <a:lstStyle/>
          <a:p>
            <a:pPr marL="180975" indent="-171450">
              <a:spcBef>
                <a:spcPts val="281"/>
              </a:spcBef>
              <a:buFont typeface="Arial"/>
              <a:buChar char="•"/>
              <a:tabLst>
                <a:tab pos="180975" algn="l"/>
              </a:tabLst>
            </a:pPr>
            <a:r>
              <a:rPr sz="1988" spc="-4" dirty="0">
                <a:latin typeface="Calibri"/>
                <a:cs typeface="Calibri"/>
              </a:rPr>
              <a:t>Outcomes:</a:t>
            </a:r>
            <a:endParaRPr sz="1988">
              <a:latin typeface="Calibri"/>
              <a:cs typeface="Calibri"/>
            </a:endParaRPr>
          </a:p>
          <a:p>
            <a:pPr marL="523875" lvl="1" indent="-171450">
              <a:spcBef>
                <a:spcPts val="176"/>
              </a:spcBef>
              <a:buFont typeface="Arial"/>
              <a:buChar char="•"/>
              <a:tabLst>
                <a:tab pos="523875" algn="l"/>
              </a:tabLst>
            </a:pPr>
            <a:r>
              <a:rPr spc="-4" dirty="0">
                <a:latin typeface="Calibri"/>
                <a:cs typeface="Calibri"/>
              </a:rPr>
              <a:t>Pilot:</a:t>
            </a:r>
            <a:r>
              <a:rPr spc="-11" dirty="0">
                <a:latin typeface="Calibri"/>
                <a:cs typeface="Calibri"/>
              </a:rPr>
              <a:t> toxicity</a:t>
            </a:r>
            <a:endParaRPr>
              <a:latin typeface="Calibri"/>
              <a:cs typeface="Calibri"/>
            </a:endParaRPr>
          </a:p>
          <a:p>
            <a:pPr marL="523875" lvl="1" indent="-171450">
              <a:spcBef>
                <a:spcPts val="153"/>
              </a:spcBef>
              <a:buFont typeface="Arial"/>
              <a:buChar char="•"/>
              <a:tabLst>
                <a:tab pos="523875" algn="l"/>
              </a:tabLst>
            </a:pPr>
            <a:r>
              <a:rPr spc="-11" dirty="0">
                <a:latin typeface="Calibri"/>
                <a:cs typeface="Calibri"/>
              </a:rPr>
              <a:t>Stage </a:t>
            </a:r>
            <a:r>
              <a:rPr spc="-4" dirty="0">
                <a:latin typeface="Calibri"/>
                <a:cs typeface="Calibri"/>
              </a:rPr>
              <a:t>I: </a:t>
            </a:r>
            <a:r>
              <a:rPr spc="-11" dirty="0">
                <a:latin typeface="Calibri"/>
                <a:cs typeface="Calibri"/>
              </a:rPr>
              <a:t>PFS </a:t>
            </a:r>
            <a:r>
              <a:rPr dirty="0">
                <a:latin typeface="Calibri"/>
                <a:cs typeface="Calibri"/>
              </a:rPr>
              <a:t>(HR ≤</a:t>
            </a:r>
            <a:r>
              <a:rPr spc="-45" dirty="0">
                <a:latin typeface="Calibri"/>
                <a:cs typeface="Calibri"/>
              </a:rPr>
              <a:t> </a:t>
            </a:r>
            <a:r>
              <a:rPr spc="-4" dirty="0">
                <a:latin typeface="Calibri"/>
                <a:cs typeface="Calibri"/>
              </a:rPr>
              <a:t>0.75)</a:t>
            </a:r>
            <a:endParaRPr>
              <a:latin typeface="Calibri"/>
              <a:cs typeface="Calibri"/>
            </a:endParaRPr>
          </a:p>
          <a:p>
            <a:pPr marL="523875" lvl="1" indent="-171450">
              <a:spcBef>
                <a:spcPts val="161"/>
              </a:spcBef>
              <a:buFont typeface="Arial"/>
              <a:buChar char="•"/>
              <a:tabLst>
                <a:tab pos="523875" algn="l"/>
              </a:tabLst>
            </a:pPr>
            <a:r>
              <a:rPr spc="-11" dirty="0">
                <a:latin typeface="Calibri"/>
                <a:cs typeface="Calibri"/>
              </a:rPr>
              <a:t>Stage </a:t>
            </a:r>
            <a:r>
              <a:rPr spc="-4" dirty="0">
                <a:latin typeface="Calibri"/>
                <a:cs typeface="Calibri"/>
              </a:rPr>
              <a:t>II: </a:t>
            </a:r>
            <a:r>
              <a:rPr spc="-11" dirty="0">
                <a:latin typeface="Calibri"/>
                <a:cs typeface="Calibri"/>
              </a:rPr>
              <a:t>PFS </a:t>
            </a:r>
            <a:r>
              <a:rPr dirty="0">
                <a:latin typeface="Calibri"/>
                <a:cs typeface="Calibri"/>
              </a:rPr>
              <a:t>(HR ≤</a:t>
            </a:r>
            <a:r>
              <a:rPr spc="-45" dirty="0">
                <a:latin typeface="Calibri"/>
                <a:cs typeface="Calibri"/>
              </a:rPr>
              <a:t> </a:t>
            </a:r>
            <a:r>
              <a:rPr spc="-4" dirty="0">
                <a:latin typeface="Calibri"/>
                <a:cs typeface="Calibri"/>
              </a:rPr>
              <a:t>0.75)</a:t>
            </a:r>
            <a:endParaRPr>
              <a:latin typeface="Calibri"/>
              <a:cs typeface="Calibri"/>
            </a:endParaRPr>
          </a:p>
          <a:p>
            <a:pPr marL="523875" lvl="1" indent="-171450">
              <a:spcBef>
                <a:spcPts val="153"/>
              </a:spcBef>
              <a:buFont typeface="Arial"/>
              <a:buChar char="•"/>
              <a:tabLst>
                <a:tab pos="523875" algn="l"/>
              </a:tabLst>
            </a:pPr>
            <a:r>
              <a:rPr spc="-11" dirty="0">
                <a:latin typeface="Calibri"/>
                <a:cs typeface="Calibri"/>
              </a:rPr>
              <a:t>Stage </a:t>
            </a:r>
            <a:r>
              <a:rPr spc="-4" dirty="0">
                <a:latin typeface="Calibri"/>
                <a:cs typeface="Calibri"/>
              </a:rPr>
              <a:t>III: </a:t>
            </a:r>
            <a:r>
              <a:rPr spc="-11" dirty="0">
                <a:latin typeface="Calibri"/>
                <a:cs typeface="Calibri"/>
              </a:rPr>
              <a:t>PFS </a:t>
            </a:r>
            <a:r>
              <a:rPr dirty="0">
                <a:latin typeface="Calibri"/>
                <a:cs typeface="Calibri"/>
              </a:rPr>
              <a:t>(HR ≤</a:t>
            </a:r>
            <a:r>
              <a:rPr spc="-45" dirty="0">
                <a:latin typeface="Calibri"/>
                <a:cs typeface="Calibri"/>
              </a:rPr>
              <a:t> </a:t>
            </a:r>
            <a:r>
              <a:rPr spc="-4" dirty="0">
                <a:latin typeface="Calibri"/>
                <a:cs typeface="Calibri"/>
              </a:rPr>
              <a:t>0.75)</a:t>
            </a:r>
            <a:endParaRPr>
              <a:latin typeface="Calibri"/>
              <a:cs typeface="Calibri"/>
            </a:endParaRPr>
          </a:p>
          <a:p>
            <a:pPr marL="523875" lvl="1" indent="-171450">
              <a:spcBef>
                <a:spcPts val="161"/>
              </a:spcBef>
              <a:buFont typeface="Arial"/>
              <a:buChar char="•"/>
              <a:tabLst>
                <a:tab pos="523875" algn="l"/>
              </a:tabLst>
            </a:pPr>
            <a:r>
              <a:rPr spc="-11" dirty="0">
                <a:latin typeface="Calibri"/>
                <a:cs typeface="Calibri"/>
              </a:rPr>
              <a:t>Stage </a:t>
            </a:r>
            <a:r>
              <a:rPr spc="-26" dirty="0">
                <a:latin typeface="Calibri"/>
                <a:cs typeface="Calibri"/>
              </a:rPr>
              <a:t>IV: </a:t>
            </a:r>
            <a:r>
              <a:rPr spc="-4" dirty="0">
                <a:latin typeface="Calibri"/>
                <a:cs typeface="Calibri"/>
              </a:rPr>
              <a:t>OS </a:t>
            </a:r>
            <a:r>
              <a:rPr dirty="0">
                <a:latin typeface="Calibri"/>
                <a:cs typeface="Calibri"/>
              </a:rPr>
              <a:t>(HR ≤</a:t>
            </a:r>
            <a:r>
              <a:rPr spc="-19" dirty="0">
                <a:latin typeface="Calibri"/>
                <a:cs typeface="Calibri"/>
              </a:rPr>
              <a:t> </a:t>
            </a:r>
            <a:r>
              <a:rPr spc="-4" dirty="0">
                <a:latin typeface="Calibri"/>
                <a:cs typeface="Calibri"/>
              </a:rPr>
              <a:t>0.75)</a:t>
            </a:r>
            <a:endParaRPr>
              <a:latin typeface="Calibri"/>
              <a:cs typeface="Calibri"/>
            </a:endParaRPr>
          </a:p>
          <a:p>
            <a:pPr marL="180975" marR="3810" indent="-171450">
              <a:lnSpc>
                <a:spcPts val="2160"/>
              </a:lnSpc>
              <a:spcBef>
                <a:spcPts val="764"/>
              </a:spcBef>
              <a:buFont typeface="Arial"/>
              <a:buChar char="•"/>
              <a:tabLst>
                <a:tab pos="180975" algn="l"/>
              </a:tabLst>
            </a:pPr>
            <a:r>
              <a:rPr sz="1988" spc="-11" dirty="0">
                <a:latin typeface="Calibri"/>
                <a:cs typeface="Calibri"/>
              </a:rPr>
              <a:t>Overall </a:t>
            </a:r>
            <a:r>
              <a:rPr sz="1988" dirty="0">
                <a:latin typeface="Calibri"/>
                <a:cs typeface="Calibri"/>
              </a:rPr>
              <a:t>analysis: </a:t>
            </a:r>
            <a:r>
              <a:rPr sz="1988" spc="4" dirty="0">
                <a:latin typeface="Calibri"/>
                <a:cs typeface="Calibri"/>
              </a:rPr>
              <a:t>pairwise with  </a:t>
            </a:r>
            <a:r>
              <a:rPr sz="1988" dirty="0">
                <a:latin typeface="Calibri"/>
                <a:cs typeface="Calibri"/>
              </a:rPr>
              <a:t>multiple comparisons </a:t>
            </a:r>
            <a:r>
              <a:rPr sz="1988" spc="-4" dirty="0">
                <a:latin typeface="Calibri"/>
                <a:cs typeface="Calibri"/>
              </a:rPr>
              <a:t>correction</a:t>
            </a:r>
            <a:r>
              <a:rPr sz="1988" spc="-56" dirty="0">
                <a:latin typeface="Calibri"/>
                <a:cs typeface="Calibri"/>
              </a:rPr>
              <a:t> </a:t>
            </a:r>
            <a:r>
              <a:rPr sz="1988" dirty="0">
                <a:latin typeface="Calibri"/>
                <a:cs typeface="Calibri"/>
              </a:rPr>
              <a:t>(p</a:t>
            </a:r>
            <a:endParaRPr sz="1988">
              <a:latin typeface="Calibri"/>
              <a:cs typeface="Calibri"/>
            </a:endParaRPr>
          </a:p>
          <a:p>
            <a:pPr marL="180975">
              <a:lnSpc>
                <a:spcPts val="2119"/>
              </a:lnSpc>
            </a:pPr>
            <a:r>
              <a:rPr sz="1988" spc="4" dirty="0">
                <a:latin typeface="Calibri"/>
                <a:cs typeface="Calibri"/>
              </a:rPr>
              <a:t>&lt;</a:t>
            </a:r>
            <a:r>
              <a:rPr sz="1988" spc="-11" dirty="0">
                <a:latin typeface="Calibri"/>
                <a:cs typeface="Calibri"/>
              </a:rPr>
              <a:t> </a:t>
            </a:r>
            <a:r>
              <a:rPr sz="1988" spc="8" dirty="0">
                <a:latin typeface="Calibri"/>
                <a:cs typeface="Calibri"/>
              </a:rPr>
              <a:t>0.017)</a:t>
            </a:r>
            <a:endParaRPr sz="1988">
              <a:latin typeface="Calibri"/>
              <a:cs typeface="Calibri"/>
            </a:endParaRPr>
          </a:p>
        </p:txBody>
      </p:sp>
      <p:sp>
        <p:nvSpPr>
          <p:cNvPr id="4" name="object 4"/>
          <p:cNvSpPr/>
          <p:nvPr/>
        </p:nvSpPr>
        <p:spPr>
          <a:xfrm>
            <a:off x="4283967" y="264884"/>
            <a:ext cx="4752529" cy="4666942"/>
          </a:xfrm>
          <a:prstGeom prst="rect">
            <a:avLst/>
          </a:prstGeom>
          <a:blipFill>
            <a:blip r:embed="rId3" cstate="print"/>
            <a:stretch>
              <a:fillRect/>
            </a:stretch>
          </a:blipFill>
        </p:spPr>
        <p:txBody>
          <a:bodyPr wrap="square" lIns="0" tIns="0" rIns="0" bIns="0" rtlCol="0"/>
          <a:lstStyle/>
          <a:p>
            <a:endParaRPr sz="1400"/>
          </a:p>
        </p:txBody>
      </p:sp>
      <p:sp>
        <p:nvSpPr>
          <p:cNvPr id="5" name="object 5"/>
          <p:cNvSpPr/>
          <p:nvPr/>
        </p:nvSpPr>
        <p:spPr>
          <a:xfrm>
            <a:off x="6717430" y="922687"/>
            <a:ext cx="2065020" cy="191928"/>
          </a:xfrm>
          <a:custGeom>
            <a:avLst/>
            <a:gdLst/>
            <a:ahLst/>
            <a:cxnLst/>
            <a:rect l="l" t="t" r="r" b="b"/>
            <a:pathLst>
              <a:path w="2753359" h="255905">
                <a:moveTo>
                  <a:pt x="0" y="0"/>
                </a:moveTo>
                <a:lnTo>
                  <a:pt x="2752839" y="0"/>
                </a:lnTo>
                <a:lnTo>
                  <a:pt x="2752839" y="255790"/>
                </a:lnTo>
                <a:lnTo>
                  <a:pt x="0" y="255790"/>
                </a:lnTo>
                <a:lnTo>
                  <a:pt x="0" y="0"/>
                </a:lnTo>
                <a:close/>
              </a:path>
            </a:pathLst>
          </a:custGeom>
          <a:ln w="12700">
            <a:solidFill>
              <a:srgbClr val="FF0000"/>
            </a:solidFill>
          </a:ln>
        </p:spPr>
        <p:txBody>
          <a:bodyPr wrap="square" lIns="0" tIns="0" rIns="0" bIns="0" rtlCol="0"/>
          <a:lstStyle/>
          <a:p>
            <a:endParaRPr sz="1350"/>
          </a:p>
        </p:txBody>
      </p:sp>
      <p:sp>
        <p:nvSpPr>
          <p:cNvPr id="6" name="object 6"/>
          <p:cNvSpPr/>
          <p:nvPr/>
        </p:nvSpPr>
        <p:spPr>
          <a:xfrm>
            <a:off x="6717430" y="1757124"/>
            <a:ext cx="2065020" cy="191928"/>
          </a:xfrm>
          <a:custGeom>
            <a:avLst/>
            <a:gdLst/>
            <a:ahLst/>
            <a:cxnLst/>
            <a:rect l="l" t="t" r="r" b="b"/>
            <a:pathLst>
              <a:path w="2753359" h="255905">
                <a:moveTo>
                  <a:pt x="0" y="0"/>
                </a:moveTo>
                <a:lnTo>
                  <a:pt x="2752839" y="0"/>
                </a:lnTo>
                <a:lnTo>
                  <a:pt x="2752839" y="255790"/>
                </a:lnTo>
                <a:lnTo>
                  <a:pt x="0" y="255790"/>
                </a:lnTo>
                <a:lnTo>
                  <a:pt x="0" y="0"/>
                </a:lnTo>
                <a:close/>
              </a:path>
            </a:pathLst>
          </a:custGeom>
          <a:ln w="12700">
            <a:solidFill>
              <a:srgbClr val="FF0000"/>
            </a:solidFill>
          </a:ln>
        </p:spPr>
        <p:txBody>
          <a:bodyPr wrap="square" lIns="0" tIns="0" rIns="0" bIns="0" rtlCol="0"/>
          <a:lstStyle/>
          <a:p>
            <a:endParaRPr sz="1350"/>
          </a:p>
        </p:txBody>
      </p:sp>
      <p:sp>
        <p:nvSpPr>
          <p:cNvPr id="7" name="object 7"/>
          <p:cNvSpPr/>
          <p:nvPr/>
        </p:nvSpPr>
        <p:spPr>
          <a:xfrm>
            <a:off x="6717430" y="2601944"/>
            <a:ext cx="2065020" cy="191928"/>
          </a:xfrm>
          <a:custGeom>
            <a:avLst/>
            <a:gdLst/>
            <a:ahLst/>
            <a:cxnLst/>
            <a:rect l="l" t="t" r="r" b="b"/>
            <a:pathLst>
              <a:path w="2753359" h="255904">
                <a:moveTo>
                  <a:pt x="0" y="0"/>
                </a:moveTo>
                <a:lnTo>
                  <a:pt x="2752839" y="0"/>
                </a:lnTo>
                <a:lnTo>
                  <a:pt x="2752839" y="255790"/>
                </a:lnTo>
                <a:lnTo>
                  <a:pt x="0" y="255790"/>
                </a:lnTo>
                <a:lnTo>
                  <a:pt x="0" y="0"/>
                </a:lnTo>
                <a:close/>
              </a:path>
            </a:pathLst>
          </a:custGeom>
          <a:ln w="12700">
            <a:solidFill>
              <a:srgbClr val="FF0000"/>
            </a:solidFill>
          </a:ln>
        </p:spPr>
        <p:txBody>
          <a:bodyPr wrap="square" lIns="0" tIns="0" rIns="0" bIns="0" rtlCol="0"/>
          <a:lstStyle/>
          <a:p>
            <a:endParaRPr sz="1350"/>
          </a:p>
        </p:txBody>
      </p:sp>
      <p:sp>
        <p:nvSpPr>
          <p:cNvPr id="8" name="object 8"/>
          <p:cNvSpPr/>
          <p:nvPr/>
        </p:nvSpPr>
        <p:spPr>
          <a:xfrm>
            <a:off x="6717430" y="3446754"/>
            <a:ext cx="2065020" cy="191928"/>
          </a:xfrm>
          <a:custGeom>
            <a:avLst/>
            <a:gdLst/>
            <a:ahLst/>
            <a:cxnLst/>
            <a:rect l="l" t="t" r="r" b="b"/>
            <a:pathLst>
              <a:path w="2753359" h="255904">
                <a:moveTo>
                  <a:pt x="0" y="0"/>
                </a:moveTo>
                <a:lnTo>
                  <a:pt x="2752839" y="0"/>
                </a:lnTo>
                <a:lnTo>
                  <a:pt x="2752839" y="255790"/>
                </a:lnTo>
                <a:lnTo>
                  <a:pt x="0" y="255790"/>
                </a:lnTo>
                <a:lnTo>
                  <a:pt x="0" y="0"/>
                </a:lnTo>
                <a:close/>
              </a:path>
            </a:pathLst>
          </a:custGeom>
          <a:ln w="12700">
            <a:solidFill>
              <a:srgbClr val="FF0000"/>
            </a:solidFill>
          </a:ln>
        </p:spPr>
        <p:txBody>
          <a:bodyPr wrap="square" lIns="0" tIns="0" rIns="0" bIns="0" rtlCol="0"/>
          <a:lstStyle/>
          <a:p>
            <a:endParaRPr sz="1350"/>
          </a:p>
        </p:txBody>
      </p:sp>
      <p:sp>
        <p:nvSpPr>
          <p:cNvPr id="9" name="object 9"/>
          <p:cNvSpPr/>
          <p:nvPr/>
        </p:nvSpPr>
        <p:spPr>
          <a:xfrm>
            <a:off x="8236601" y="4055792"/>
            <a:ext cx="721995" cy="191928"/>
          </a:xfrm>
          <a:custGeom>
            <a:avLst/>
            <a:gdLst/>
            <a:ahLst/>
            <a:cxnLst/>
            <a:rect l="l" t="t" r="r" b="b"/>
            <a:pathLst>
              <a:path w="962659" h="255904">
                <a:moveTo>
                  <a:pt x="0" y="0"/>
                </a:moveTo>
                <a:lnTo>
                  <a:pt x="962126" y="0"/>
                </a:lnTo>
                <a:lnTo>
                  <a:pt x="962126" y="255790"/>
                </a:lnTo>
                <a:lnTo>
                  <a:pt x="0" y="255790"/>
                </a:lnTo>
                <a:lnTo>
                  <a:pt x="0" y="0"/>
                </a:lnTo>
                <a:close/>
              </a:path>
            </a:pathLst>
          </a:custGeom>
          <a:ln w="12700">
            <a:solidFill>
              <a:srgbClr val="FF0000"/>
            </a:solidFill>
          </a:ln>
        </p:spPr>
        <p:txBody>
          <a:bodyPr wrap="square" lIns="0" tIns="0" rIns="0" bIns="0" rtlCol="0"/>
          <a:lstStyle/>
          <a:p>
            <a:endParaRPr sz="1350"/>
          </a:p>
        </p:txBody>
      </p:sp>
    </p:spTree>
    <p:extLst>
      <p:ext uri="{BB962C8B-B14F-4D97-AF65-F5344CB8AC3E}">
        <p14:creationId xmlns:p14="http://schemas.microsoft.com/office/powerpoint/2010/main" val="2139746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4240170" y="59400"/>
            <a:ext cx="663660" cy="230310"/>
          </a:xfrm>
          <a:prstGeom prst="rect">
            <a:avLst/>
          </a:prstGeom>
          <a:noFill/>
          <a:ln>
            <a:noFill/>
          </a:ln>
        </p:spPr>
        <p:style>
          <a:lnRef idx="0">
            <a:scrgbClr r="0" g="0" b="0"/>
          </a:lnRef>
          <a:fillRef idx="0">
            <a:scrgbClr r="0" g="0" b="0"/>
          </a:fillRef>
          <a:effectRef idx="0">
            <a:scrgbClr r="0" g="0" b="0"/>
          </a:effectRef>
          <a:fontRef idx="minor"/>
        </p:style>
        <p:txBody>
          <a:bodyPr wrap="none" lIns="67500" tIns="35100" rIns="67500" bIns="35100"/>
          <a:lstStyle/>
          <a:p>
            <a:r>
              <a:rPr lang="en-US" sz="1050" spc="-1">
                <a:solidFill>
                  <a:srgbClr val="FFFFFF"/>
                </a:solidFill>
                <a:latin typeface="Arial"/>
              </a:rPr>
              <a:t>Figure 1 </a:t>
            </a:r>
          </a:p>
        </p:txBody>
      </p:sp>
      <p:pic>
        <p:nvPicPr>
          <p:cNvPr id="48" name="Main graphic"/>
          <p:cNvPicPr/>
          <p:nvPr/>
        </p:nvPicPr>
        <p:blipFill>
          <a:blip r:embed="rId3"/>
          <a:stretch/>
        </p:blipFill>
        <p:spPr>
          <a:xfrm>
            <a:off x="827584" y="900720"/>
            <a:ext cx="7488832" cy="3816424"/>
          </a:xfrm>
          <a:prstGeom prst="rect">
            <a:avLst/>
          </a:prstGeom>
          <a:ln>
            <a:noFill/>
          </a:ln>
        </p:spPr>
      </p:pic>
      <p:sp>
        <p:nvSpPr>
          <p:cNvPr id="49" name="TextShape 2"/>
          <p:cNvSpPr txBox="1"/>
          <p:nvPr/>
        </p:nvSpPr>
        <p:spPr>
          <a:xfrm>
            <a:off x="2555776" y="4932248"/>
            <a:ext cx="5976664" cy="151852"/>
          </a:xfrm>
          <a:prstGeom prst="rect">
            <a:avLst/>
          </a:prstGeom>
          <a:noFill/>
          <a:ln>
            <a:noFill/>
          </a:ln>
        </p:spPr>
        <p:txBody>
          <a:bodyPr lIns="67500" tIns="33750" rIns="67500" bIns="33750"/>
          <a:lstStyle/>
          <a:p>
            <a:r>
              <a:rPr lang="en-US" sz="675" i="1" spc="-1" dirty="0">
                <a:latin typeface="Arial"/>
              </a:rPr>
              <a:t>James ND et al. The Lancet</a:t>
            </a:r>
            <a:r>
              <a:rPr lang="en-US" sz="675" spc="-1" dirty="0">
                <a:latin typeface="Arial"/>
              </a:rPr>
              <a:t> 2016 3871163-1177DOI: (10.1016/S0140-6736(15)01037-5) </a:t>
            </a:r>
          </a:p>
        </p:txBody>
      </p:sp>
      <p:sp>
        <p:nvSpPr>
          <p:cNvPr id="2" name="Title 1">
            <a:extLst>
              <a:ext uri="{FF2B5EF4-FFF2-40B4-BE49-F238E27FC236}">
                <a16:creationId xmlns:a16="http://schemas.microsoft.com/office/drawing/2014/main" id="{ED65D7F9-565A-441C-8A96-BECFC73DBCD8}"/>
              </a:ext>
            </a:extLst>
          </p:cNvPr>
          <p:cNvSpPr>
            <a:spLocks noGrp="1"/>
          </p:cNvSpPr>
          <p:nvPr>
            <p:ph type="title"/>
          </p:nvPr>
        </p:nvSpPr>
        <p:spPr/>
        <p:txBody>
          <a:bodyPr/>
          <a:lstStyle/>
          <a:p>
            <a:r>
              <a:rPr lang="en-US" dirty="0"/>
              <a:t>Platform Trial – STAMPEDE </a:t>
            </a:r>
            <a:br>
              <a:rPr lang="en-US" dirty="0"/>
            </a:br>
            <a:r>
              <a:rPr lang="en-US" sz="1200" dirty="0"/>
              <a:t>Addition of docetaxel, zoledronic acid, or both to first-line long-term hormone therapy in prostate cancer (STAMPEDE)</a:t>
            </a:r>
            <a:endParaRPr lang="en-US" dirty="0"/>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AE59-8AC7-1CAA-0232-078D6D8AF5BC}"/>
              </a:ext>
            </a:extLst>
          </p:cNvPr>
          <p:cNvSpPr>
            <a:spLocks noGrp="1"/>
          </p:cNvSpPr>
          <p:nvPr>
            <p:ph type="title"/>
          </p:nvPr>
        </p:nvSpPr>
        <p:spPr/>
        <p:txBody>
          <a:bodyPr/>
          <a:lstStyle/>
          <a:p>
            <a:r>
              <a:rPr lang="en-US" dirty="0"/>
              <a:t>Trial Management</a:t>
            </a:r>
          </a:p>
        </p:txBody>
      </p:sp>
      <p:pic>
        <p:nvPicPr>
          <p:cNvPr id="6146" name="Picture 2" descr="Fig. 5">
            <a:extLst>
              <a:ext uri="{FF2B5EF4-FFF2-40B4-BE49-F238E27FC236}">
                <a16:creationId xmlns:a16="http://schemas.microsoft.com/office/drawing/2014/main" id="{068C7F70-867E-1BCF-56B2-E88ACA3E34D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bwMode="auto">
          <a:xfrm>
            <a:off x="2267744" y="795897"/>
            <a:ext cx="4788155" cy="39068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CA58DB-7CE7-123C-3071-ADA7756A3328}"/>
              </a:ext>
            </a:extLst>
          </p:cNvPr>
          <p:cNvSpPr txBox="1"/>
          <p:nvPr/>
        </p:nvSpPr>
        <p:spPr>
          <a:xfrm>
            <a:off x="2843808" y="4730680"/>
            <a:ext cx="5760640" cy="276999"/>
          </a:xfrm>
          <a:prstGeom prst="rect">
            <a:avLst/>
          </a:prstGeom>
          <a:noFill/>
        </p:spPr>
        <p:txBody>
          <a:bodyPr wrap="square">
            <a:spAutoFit/>
          </a:bodyPr>
          <a:lstStyle/>
          <a:p>
            <a:r>
              <a:rPr lang="en-US" sz="1200" dirty="0"/>
              <a:t>Hague, D., et al. Trials 20, 294 (2019). https://doi.org/10.1186/s13063-019-3322-7</a:t>
            </a:r>
          </a:p>
        </p:txBody>
      </p:sp>
    </p:spTree>
    <p:extLst>
      <p:ext uri="{BB962C8B-B14F-4D97-AF65-F5344CB8AC3E}">
        <p14:creationId xmlns:p14="http://schemas.microsoft.com/office/powerpoint/2010/main" val="710891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9096C-53C4-1DD0-C22A-8EC4007FA553}"/>
              </a:ext>
            </a:extLst>
          </p:cNvPr>
          <p:cNvSpPr>
            <a:spLocks noGrp="1"/>
          </p:cNvSpPr>
          <p:nvPr>
            <p:ph type="title"/>
          </p:nvPr>
        </p:nvSpPr>
        <p:spPr/>
        <p:txBody>
          <a:bodyPr/>
          <a:lstStyle/>
          <a:p>
            <a:r>
              <a:rPr lang="en-US" sz="2400" b="1" dirty="0"/>
              <a:t>Summary - Traditional and Platform Trials</a:t>
            </a:r>
          </a:p>
        </p:txBody>
      </p:sp>
      <p:sp>
        <p:nvSpPr>
          <p:cNvPr id="14339" name="Date Placeholder 3">
            <a:extLst>
              <a:ext uri="{FF2B5EF4-FFF2-40B4-BE49-F238E27FC236}">
                <a16:creationId xmlns:a16="http://schemas.microsoft.com/office/drawing/2014/main" id="{CABEDCCD-EAC5-44B2-D62B-78B3082BA532}"/>
              </a:ext>
            </a:extLst>
          </p:cNvPr>
          <p:cNvSpPr>
            <a:spLocks noGrp="1" noChangeArrowheads="1"/>
          </p:cNvSpPr>
          <p:nvPr>
            <p:ph type="dt" sz="quarter" idx="4294967295"/>
            <p:custDataLst>
              <p:tags r:id="rId1"/>
            </p:custDataLst>
          </p:nvPr>
        </p:nvSpPr>
        <p:spPr bwMode="auto">
          <a:xfrm>
            <a:off x="0" y="6356350"/>
            <a:ext cx="2133600" cy="365125"/>
          </a:xfrm>
          <a:prstGeom prst="rect">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l" rtl="0" eaLnBrk="1" fontAlgn="base" hangingPunct="1">
              <a:spcBef>
                <a:spcPct val="0"/>
              </a:spcBef>
              <a:spcAft>
                <a:spcPct val="0"/>
              </a:spcAft>
              <a:buSzTx/>
              <a:defRPr sz="1200" kern="1200">
                <a:ln w="9525" cap="flat" cmpd="sng" algn="ctr">
                  <a:noFill/>
                  <a:prstDash val="solid"/>
                  <a:round/>
                  <a:headEnd type="none" w="med" len="med"/>
                  <a:tailEnd type="none" w="med" len="med"/>
                </a:ln>
                <a:solidFill>
                  <a:srgbClr val="898989"/>
                </a:solidFill>
                <a:latin typeface="Arial"/>
                <a:ea typeface="ＭＳ Ｐゴシック" charset="0"/>
                <a:cs typeface="+mn-cs"/>
                <a:sym typeface="Wingdings"/>
              </a:defRPr>
            </a:lvl1pPr>
            <a:lvl2pPr marL="45720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SzPct val="100000"/>
              <a:buFontTx/>
              <a:buNone/>
            </a:pPr>
            <a:r>
              <a:rPr lang="en-US">
                <a:cs typeface="Arial"/>
                <a:sym typeface="Wingdings" charset="2"/>
              </a:rPr>
              <a:t>Date of download:  mm/dd/yyyy</a:t>
            </a:r>
            <a:endParaRPr lang="en-US" altLang="en-US" sz="825">
              <a:solidFill>
                <a:srgbClr val="999999"/>
              </a:solidFill>
              <a:latin typeface="Helvetica" panose="020B0604020202020204" pitchFamily="34" charset="0"/>
            </a:endParaRPr>
          </a:p>
        </p:txBody>
      </p:sp>
      <p:sp>
        <p:nvSpPr>
          <p:cNvPr id="16388" name="Footer Placeholder 4">
            <a:extLst>
              <a:ext uri="{FF2B5EF4-FFF2-40B4-BE49-F238E27FC236}">
                <a16:creationId xmlns:a16="http://schemas.microsoft.com/office/drawing/2014/main" id="{24B8996B-AC15-CF51-BC01-07FE041D2831}"/>
              </a:ext>
            </a:extLst>
          </p:cNvPr>
          <p:cNvSpPr>
            <a:spLocks noGrp="1"/>
          </p:cNvSpPr>
          <p:nvPr>
            <p:ph type="ftr" idx="4294967295"/>
            <p:custDataLst>
              <p:tags r:id="rId2"/>
            </p:custDataLst>
          </p:nvPr>
        </p:nvSpPr>
        <p:spPr>
          <a:xfrm>
            <a:off x="0" y="6356350"/>
            <a:ext cx="2895600" cy="365125"/>
          </a:xfrm>
          <a:prstGeom prst="rect">
            <a:avLst/>
          </a:prstGeom>
          <a:noFill/>
          <a:ln w="9525" cap="flat" cmpd="sng" algn="ctr">
            <a:noFill/>
            <a:prstDash val="solid"/>
            <a:round/>
            <a:headEnd type="none" w="med" len="med"/>
            <a:tailEnd type="none" w="med" len="med"/>
          </a:ln>
        </p:spPr>
        <p:txBody>
          <a:bodyPr vert="horz" wrap="square" lIns="91440" tIns="45720" rIns="91440" bIns="45720" numCol="1" anchor="ctr" anchorCtr="0" compatLnSpc="1">
            <a:prstTxWarp prst="textNoShape">
              <a:avLst/>
            </a:prstTxWarp>
            <a:noAutofit/>
          </a:bodyPr>
          <a:lstStyle>
            <a:defPPr>
              <a:defRPr lang="en-US"/>
            </a:defPPr>
            <a:lvl1pPr algn="ctr" rtl="0" fontAlgn="base">
              <a:spcBef>
                <a:spcPct val="0"/>
              </a:spcBef>
              <a:spcAft>
                <a:spcPct val="0"/>
              </a:spcAft>
              <a:buSzPct val="100000"/>
              <a:defRPr sz="1200" kern="1200">
                <a:solidFill>
                  <a:srgbClr val="898989"/>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buSzPct val="100000"/>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FontTx/>
              <a:buNone/>
            </a:pPr>
            <a:r>
              <a:rPr lang="en-US" altLang="en-US"/>
              <a:t>Copyright © 2012 American Medical Association. All rights reserved.</a:t>
            </a:r>
            <a:endParaRPr lang="en-US" altLang="en-US" sz="825">
              <a:solidFill>
                <a:srgbClr val="999999"/>
              </a:solidFill>
              <a:latin typeface="Helvetica" panose="020B0604020202020204" pitchFamily="34" charset="0"/>
            </a:endParaRPr>
          </a:p>
        </p:txBody>
      </p:sp>
      <p:sp>
        <p:nvSpPr>
          <p:cNvPr id="16391" name="Text Placeholder 2">
            <a:extLst>
              <a:ext uri="{FF2B5EF4-FFF2-40B4-BE49-F238E27FC236}">
                <a16:creationId xmlns:a16="http://schemas.microsoft.com/office/drawing/2014/main" id="{3A05D262-6DDC-4025-90FD-F1CEC9D03A0A}"/>
              </a:ext>
            </a:extLst>
          </p:cNvPr>
          <p:cNvSpPr txBox="1"/>
          <p:nvPr>
            <p:custDataLst>
              <p:tags r:id="rId3"/>
            </p:custDataLst>
          </p:nvPr>
        </p:nvSpPr>
        <p:spPr bwMode="auto">
          <a:xfrm>
            <a:off x="2627784" y="4832113"/>
            <a:ext cx="6336704" cy="238125"/>
          </a:xfrm>
          <a:prstGeom prst="rect">
            <a:avLst/>
          </a:prstGeom>
          <a:noFill/>
          <a:ln w="9525" cap="flat" cmpd="sng" algn="ctr">
            <a:noFill/>
            <a:prstDash val="solid"/>
            <a:miter lim="800000"/>
            <a:headEnd type="none" w="med" len="med"/>
            <a:tailEnd type="none" w="med" len="med"/>
          </a:ln>
        </p:spPr>
        <p:txBody>
          <a:bodyPr lIns="190500" tIns="0" rIns="95250" bIns="47625"/>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900" dirty="0">
                <a:ln w="9525" cap="flat" cmpd="sng" algn="ctr">
                  <a:noFill/>
                  <a:prstDash val="solid"/>
                  <a:round/>
                  <a:headEnd type="none" w="med" len="med"/>
                  <a:tailEnd type="none" w="med" len="med"/>
                </a:ln>
                <a:solidFill>
                  <a:srgbClr val="000000"/>
                </a:solidFill>
                <a:latin typeface="Helvetica" charset="0"/>
                <a:ea typeface="Arial"/>
                <a:cs typeface="Helvetica"/>
                <a:sym typeface="Wingdings"/>
              </a:rPr>
              <a:t>Berry SM et al. JAMA. 2015;313(16):1619-1620. doi:10.1001/jama.2015.2316</a:t>
            </a:r>
          </a:p>
        </p:txBody>
      </p:sp>
      <p:pic>
        <p:nvPicPr>
          <p:cNvPr id="15" name="New picture">
            <a:extLst>
              <a:ext uri="{FF2B5EF4-FFF2-40B4-BE49-F238E27FC236}">
                <a16:creationId xmlns:a16="http://schemas.microsoft.com/office/drawing/2014/main" id="{41F49AF6-7C97-5C97-5782-6B06267E5CED}"/>
              </a:ext>
            </a:extLst>
          </p:cNvPr>
          <p:cNvPicPr>
            <a:picLocks noGrp="1" noChangeAspect="1" noChangeArrowheads="1"/>
          </p:cNvPicPr>
          <p:nvPr>
            <p:ph idx="1"/>
            <p:custDataLst>
              <p:tags r:id="rId4"/>
            </p:custDataLst>
          </p:nvPr>
        </p:nvPicPr>
        <p:blipFill>
          <a:blip r:embed="rId7" cstate="screen">
            <a:extLst>
              <a:ext uri="{28A0092B-C50C-407E-A947-70E740481C1C}">
                <a14:useLocalDpi xmlns:a14="http://schemas.microsoft.com/office/drawing/2010/main" val="0"/>
              </a:ext>
            </a:extLst>
          </a:blip>
          <a:srcRect/>
          <a:stretch>
            <a:fillRect/>
          </a:stretch>
        </p:blipFill>
        <p:spPr bwMode="auto">
          <a:xfrm>
            <a:off x="107504" y="915566"/>
            <a:ext cx="8712968" cy="296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4" name="TextBox 3">
            <a:extLst>
              <a:ext uri="{FF2B5EF4-FFF2-40B4-BE49-F238E27FC236}">
                <a16:creationId xmlns:a16="http://schemas.microsoft.com/office/drawing/2014/main" id="{83A63A3E-FC6F-C242-A0DB-95DBFD598DEC}"/>
              </a:ext>
            </a:extLst>
          </p:cNvPr>
          <p:cNvSpPr txBox="1"/>
          <p:nvPr/>
        </p:nvSpPr>
        <p:spPr>
          <a:xfrm>
            <a:off x="6732240" y="2931790"/>
            <a:ext cx="724878" cy="253916"/>
          </a:xfrm>
          <a:prstGeom prst="rect">
            <a:avLst/>
          </a:prstGeom>
          <a:noFill/>
        </p:spPr>
        <p:txBody>
          <a:bodyPr wrap="none" rtlCol="0">
            <a:spAutoFit/>
          </a:bodyPr>
          <a:lstStyle/>
          <a:p>
            <a:r>
              <a:rPr lang="en-US" sz="1050" dirty="0"/>
              <a:t>(optional)</a:t>
            </a:r>
          </a:p>
        </p:txBody>
      </p:sp>
      <p:sp>
        <p:nvSpPr>
          <p:cNvPr id="8" name="TextBox 7">
            <a:extLst>
              <a:ext uri="{FF2B5EF4-FFF2-40B4-BE49-F238E27FC236}">
                <a16:creationId xmlns:a16="http://schemas.microsoft.com/office/drawing/2014/main" id="{831EEAAC-111C-4AFB-A53E-52855EF7A3E9}"/>
              </a:ext>
            </a:extLst>
          </p:cNvPr>
          <p:cNvSpPr txBox="1"/>
          <p:nvPr/>
        </p:nvSpPr>
        <p:spPr>
          <a:xfrm>
            <a:off x="1771161" y="1545046"/>
            <a:ext cx="3097323" cy="253916"/>
          </a:xfrm>
          <a:prstGeom prst="rect">
            <a:avLst/>
          </a:prstGeom>
          <a:noFill/>
        </p:spPr>
        <p:txBody>
          <a:bodyPr wrap="none" rtlCol="0">
            <a:spAutoFit/>
          </a:bodyPr>
          <a:lstStyle/>
          <a:p>
            <a:r>
              <a:rPr lang="en-US" sz="1050" dirty="0"/>
              <a:t>Or therapeutic intervention in a defined population)</a:t>
            </a:r>
          </a:p>
        </p:txBody>
      </p:sp>
      <p:sp>
        <p:nvSpPr>
          <p:cNvPr id="9" name="TextBox 8">
            <a:extLst>
              <a:ext uri="{FF2B5EF4-FFF2-40B4-BE49-F238E27FC236}">
                <a16:creationId xmlns:a16="http://schemas.microsoft.com/office/drawing/2014/main" id="{82CBE6A4-D278-48E1-A5D4-679743E810B2}"/>
              </a:ext>
            </a:extLst>
          </p:cNvPr>
          <p:cNvSpPr txBox="1"/>
          <p:nvPr/>
        </p:nvSpPr>
        <p:spPr>
          <a:xfrm>
            <a:off x="1752090" y="3292085"/>
            <a:ext cx="1638590" cy="253916"/>
          </a:xfrm>
          <a:prstGeom prst="rect">
            <a:avLst/>
          </a:prstGeom>
          <a:noFill/>
        </p:spPr>
        <p:txBody>
          <a:bodyPr wrap="none" rtlCol="0">
            <a:spAutoFit/>
          </a:bodyPr>
          <a:lstStyle/>
          <a:p>
            <a:r>
              <a:rPr lang="en-US" sz="1050" dirty="0"/>
              <a:t>for funding or drug supply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08C43DD-2372-611B-8C53-8158D5860A0E}"/>
              </a:ext>
            </a:extLst>
          </p:cNvPr>
          <p:cNvSpPr>
            <a:spLocks noGrp="1"/>
          </p:cNvSpPr>
          <p:nvPr>
            <p:ph sz="half" idx="1"/>
          </p:nvPr>
        </p:nvSpPr>
        <p:spPr/>
        <p:txBody>
          <a:bodyPr>
            <a:normAutofit fontScale="77500" lnSpcReduction="20000"/>
          </a:bodyPr>
          <a:lstStyle/>
          <a:p>
            <a:r>
              <a:rPr lang="en-US" b="0" i="0" dirty="0">
                <a:solidFill>
                  <a:srgbClr val="222222"/>
                </a:solidFill>
                <a:effectLst/>
                <a:latin typeface="-apple-system"/>
              </a:rPr>
              <a:t>Selection criteria of new research questions &amp; interventions</a:t>
            </a:r>
          </a:p>
          <a:p>
            <a:r>
              <a:rPr lang="en-US" b="0" i="0" dirty="0">
                <a:solidFill>
                  <a:srgbClr val="222222"/>
                </a:solidFill>
                <a:effectLst/>
                <a:latin typeface="-apple-system"/>
              </a:rPr>
              <a:t>Clinical leadership</a:t>
            </a:r>
          </a:p>
          <a:p>
            <a:r>
              <a:rPr lang="en-US" b="0" i="0" dirty="0">
                <a:solidFill>
                  <a:srgbClr val="222222"/>
                </a:solidFill>
                <a:effectLst/>
                <a:latin typeface="-apple-system"/>
              </a:rPr>
              <a:t>Scientific peer review</a:t>
            </a:r>
          </a:p>
          <a:p>
            <a:r>
              <a:rPr lang="en-US" b="0" i="0" dirty="0">
                <a:solidFill>
                  <a:srgbClr val="222222"/>
                </a:solidFill>
                <a:effectLst/>
                <a:latin typeface="-apple-system"/>
              </a:rPr>
              <a:t>Funding/sustainability</a:t>
            </a:r>
          </a:p>
          <a:p>
            <a:r>
              <a:rPr lang="en-US" b="0" i="0" dirty="0">
                <a:solidFill>
                  <a:srgbClr val="222222"/>
                </a:solidFill>
                <a:effectLst/>
                <a:latin typeface="-apple-system"/>
              </a:rPr>
              <a:t>Biomarker development and cohort selection</a:t>
            </a:r>
          </a:p>
          <a:p>
            <a:r>
              <a:rPr lang="en-US" dirty="0"/>
              <a:t>Investigator/site engagement &amp; feasibility of accrual</a:t>
            </a:r>
          </a:p>
        </p:txBody>
      </p:sp>
      <p:sp>
        <p:nvSpPr>
          <p:cNvPr id="6" name="Content Placeholder 5">
            <a:extLst>
              <a:ext uri="{FF2B5EF4-FFF2-40B4-BE49-F238E27FC236}">
                <a16:creationId xmlns:a16="http://schemas.microsoft.com/office/drawing/2014/main" id="{82586CC9-B401-0A35-ABC6-BC208D0C7ED3}"/>
              </a:ext>
            </a:extLst>
          </p:cNvPr>
          <p:cNvSpPr>
            <a:spLocks noGrp="1"/>
          </p:cNvSpPr>
          <p:nvPr>
            <p:ph sz="half" idx="2"/>
          </p:nvPr>
        </p:nvSpPr>
        <p:spPr/>
        <p:txBody>
          <a:bodyPr>
            <a:normAutofit fontScale="77500" lnSpcReduction="20000"/>
          </a:bodyPr>
          <a:lstStyle/>
          <a:p>
            <a:r>
              <a:rPr lang="en-US" b="0" i="0" dirty="0">
                <a:solidFill>
                  <a:srgbClr val="222222"/>
                </a:solidFill>
                <a:effectLst/>
                <a:latin typeface="-apple-system"/>
              </a:rPr>
              <a:t>Protocol development and amendments (timing)</a:t>
            </a:r>
          </a:p>
          <a:p>
            <a:r>
              <a:rPr lang="en-US" b="0" i="0" dirty="0">
                <a:solidFill>
                  <a:srgbClr val="222222"/>
                </a:solidFill>
                <a:effectLst/>
                <a:latin typeface="-apple-system"/>
              </a:rPr>
              <a:t>Ethics and regulatory assessment and version control</a:t>
            </a:r>
          </a:p>
          <a:p>
            <a:r>
              <a:rPr lang="en-US" dirty="0"/>
              <a:t>Clear terminology</a:t>
            </a:r>
          </a:p>
          <a:p>
            <a:r>
              <a:rPr lang="en-US" b="0" i="0" dirty="0">
                <a:solidFill>
                  <a:srgbClr val="222222"/>
                </a:solidFill>
                <a:effectLst/>
                <a:latin typeface="-apple-system"/>
              </a:rPr>
              <a:t>Contracts and drug supply</a:t>
            </a:r>
          </a:p>
          <a:p>
            <a:r>
              <a:rPr lang="en-US" b="0" i="0" dirty="0">
                <a:solidFill>
                  <a:srgbClr val="222222"/>
                </a:solidFill>
                <a:effectLst/>
                <a:latin typeface="-apple-system"/>
              </a:rPr>
              <a:t>CRFs and database changes</a:t>
            </a:r>
          </a:p>
          <a:p>
            <a:r>
              <a:rPr lang="en-US" b="0" i="0" dirty="0">
                <a:solidFill>
                  <a:srgbClr val="222222"/>
                </a:solidFill>
                <a:effectLst/>
                <a:latin typeface="-apple-system"/>
              </a:rPr>
              <a:t>Site implementation</a:t>
            </a:r>
          </a:p>
          <a:p>
            <a:r>
              <a:rPr lang="en-US" dirty="0">
                <a:solidFill>
                  <a:srgbClr val="222222"/>
                </a:solidFill>
                <a:latin typeface="-apple-system"/>
              </a:rPr>
              <a:t>Trial management priorities</a:t>
            </a:r>
          </a:p>
          <a:p>
            <a:pPr lvl="1"/>
            <a:r>
              <a:rPr lang="en-US" b="0" i="0" dirty="0">
                <a:solidFill>
                  <a:srgbClr val="222222"/>
                </a:solidFill>
                <a:effectLst/>
                <a:latin typeface="-apple-system"/>
              </a:rPr>
              <a:t>New, ongoing, IA</a:t>
            </a:r>
          </a:p>
          <a:p>
            <a:endParaRPr lang="en-US" b="0" i="0" dirty="0">
              <a:solidFill>
                <a:srgbClr val="222222"/>
              </a:solidFill>
              <a:effectLst/>
              <a:latin typeface="-apple-system"/>
            </a:endParaRPr>
          </a:p>
          <a:p>
            <a:endParaRPr lang="en-US" dirty="0"/>
          </a:p>
          <a:p>
            <a:endParaRPr lang="en-US" dirty="0"/>
          </a:p>
        </p:txBody>
      </p:sp>
      <p:sp>
        <p:nvSpPr>
          <p:cNvPr id="4" name="Title 3">
            <a:extLst>
              <a:ext uri="{FF2B5EF4-FFF2-40B4-BE49-F238E27FC236}">
                <a16:creationId xmlns:a16="http://schemas.microsoft.com/office/drawing/2014/main" id="{1D82432F-215F-A70E-C371-1E33BDC818A8}"/>
              </a:ext>
            </a:extLst>
          </p:cNvPr>
          <p:cNvSpPr>
            <a:spLocks noGrp="1"/>
          </p:cNvSpPr>
          <p:nvPr>
            <p:ph type="title"/>
          </p:nvPr>
        </p:nvSpPr>
        <p:spPr/>
        <p:txBody>
          <a:bodyPr/>
          <a:lstStyle/>
          <a:p>
            <a:r>
              <a:rPr lang="en-US" dirty="0"/>
              <a:t>Key Considerations: Preplan and Prespecify</a:t>
            </a:r>
          </a:p>
        </p:txBody>
      </p:sp>
    </p:spTree>
    <p:extLst>
      <p:ext uri="{BB962C8B-B14F-4D97-AF65-F5344CB8AC3E}">
        <p14:creationId xmlns:p14="http://schemas.microsoft.com/office/powerpoint/2010/main" val="223517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66983-A570-6CE2-A3C5-670CA7FBB849}"/>
              </a:ext>
            </a:extLst>
          </p:cNvPr>
          <p:cNvSpPr>
            <a:spLocks noGrp="1"/>
          </p:cNvSpPr>
          <p:nvPr>
            <p:ph type="title"/>
          </p:nvPr>
        </p:nvSpPr>
        <p:spPr/>
        <p:txBody>
          <a:bodyPr/>
          <a:lstStyle/>
          <a:p>
            <a:r>
              <a:rPr lang="en-US" dirty="0"/>
              <a:t>Key Messages</a:t>
            </a:r>
          </a:p>
        </p:txBody>
      </p:sp>
      <p:sp>
        <p:nvSpPr>
          <p:cNvPr id="3" name="Content Placeholder 2">
            <a:extLst>
              <a:ext uri="{FF2B5EF4-FFF2-40B4-BE49-F238E27FC236}">
                <a16:creationId xmlns:a16="http://schemas.microsoft.com/office/drawing/2014/main" id="{242EDB88-2396-79D0-37C4-8C42873B06CD}"/>
              </a:ext>
            </a:extLst>
          </p:cNvPr>
          <p:cNvSpPr>
            <a:spLocks noGrp="1"/>
          </p:cNvSpPr>
          <p:nvPr>
            <p:ph idx="1"/>
          </p:nvPr>
        </p:nvSpPr>
        <p:spPr/>
        <p:txBody>
          <a:bodyPr>
            <a:normAutofit fontScale="92500"/>
          </a:bodyPr>
          <a:lstStyle/>
          <a:p>
            <a:r>
              <a:rPr lang="en-US" dirty="0"/>
              <a:t>Adaptive platform and umbrella protocols offer several practicable and desirable benefits which facilitate speedier answers and allow clinical trials to serve as a tool to move treatment on for patients much more quickly. </a:t>
            </a:r>
          </a:p>
          <a:p>
            <a:r>
              <a:rPr lang="en-US" dirty="0"/>
              <a:t>The use of shared resources across multiple comparisons must be cost-saving compared to separate two-arm non-adaptive trials to address the same questions.</a:t>
            </a:r>
          </a:p>
          <a:p>
            <a:r>
              <a:rPr lang="en-US" dirty="0"/>
              <a:t>There are notable design, operational and logistical challenges which require careful attention.</a:t>
            </a:r>
          </a:p>
        </p:txBody>
      </p:sp>
    </p:spTree>
    <p:extLst>
      <p:ext uri="{BB962C8B-B14F-4D97-AF65-F5344CB8AC3E}">
        <p14:creationId xmlns:p14="http://schemas.microsoft.com/office/powerpoint/2010/main" val="2028233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7BD19-FB28-D27F-E21B-3E5575EAACD7}"/>
              </a:ext>
            </a:extLst>
          </p:cNvPr>
          <p:cNvSpPr>
            <a:spLocks noGrp="1"/>
          </p:cNvSpPr>
          <p:nvPr>
            <p:ph type="title"/>
          </p:nvPr>
        </p:nvSpPr>
        <p:spPr>
          <a:xfrm>
            <a:off x="323528" y="411510"/>
            <a:ext cx="8496944" cy="411480"/>
          </a:xfrm>
        </p:spPr>
        <p:txBody>
          <a:bodyPr/>
          <a:lstStyle/>
          <a:p>
            <a:r>
              <a:rPr lang="en-US" dirty="0"/>
              <a:t>Objectives/Outline</a:t>
            </a:r>
          </a:p>
        </p:txBody>
      </p:sp>
      <p:sp>
        <p:nvSpPr>
          <p:cNvPr id="3" name="Content Placeholder 2">
            <a:extLst>
              <a:ext uri="{FF2B5EF4-FFF2-40B4-BE49-F238E27FC236}">
                <a16:creationId xmlns:a16="http://schemas.microsoft.com/office/drawing/2014/main" id="{238F43A3-FB80-F96C-8296-C4DF4DA1561D}"/>
              </a:ext>
            </a:extLst>
          </p:cNvPr>
          <p:cNvSpPr>
            <a:spLocks noGrp="1"/>
          </p:cNvSpPr>
          <p:nvPr>
            <p:ph idx="1"/>
          </p:nvPr>
        </p:nvSpPr>
        <p:spPr>
          <a:xfrm>
            <a:off x="342887" y="1347614"/>
            <a:ext cx="8496944" cy="2826399"/>
          </a:xfrm>
        </p:spPr>
        <p:txBody>
          <a:bodyPr>
            <a:normAutofit/>
          </a:bodyPr>
          <a:lstStyle/>
          <a:p>
            <a:pPr marL="0" indent="0" algn="l">
              <a:spcBef>
                <a:spcPts val="0"/>
              </a:spcBef>
              <a:buNone/>
            </a:pPr>
            <a:r>
              <a:rPr lang="en-US" sz="2400" b="0" i="0" dirty="0">
                <a:solidFill>
                  <a:srgbClr val="000000"/>
                </a:solidFill>
                <a:effectLst/>
                <a:highlight>
                  <a:srgbClr val="FFFDFB"/>
                </a:highlight>
                <a:latin typeface="arial" panose="020B0604020202020204" pitchFamily="34" charset="0"/>
              </a:rPr>
              <a:t>1. Define platform trials and adaptive trials</a:t>
            </a:r>
          </a:p>
          <a:p>
            <a:pPr marL="0" indent="0" algn="l">
              <a:spcBef>
                <a:spcPts val="0"/>
              </a:spcBef>
              <a:buNone/>
            </a:pPr>
            <a:endParaRPr lang="en-US" sz="2400" b="0" i="0" dirty="0">
              <a:solidFill>
                <a:srgbClr val="000000"/>
              </a:solidFill>
              <a:effectLst/>
              <a:highlight>
                <a:srgbClr val="FFFDFB"/>
              </a:highlight>
              <a:latin typeface="arial" panose="020B0604020202020204" pitchFamily="34" charset="0"/>
            </a:endParaRPr>
          </a:p>
          <a:p>
            <a:pPr marL="398463" indent="-398463" algn="l">
              <a:spcBef>
                <a:spcPts val="0"/>
              </a:spcBef>
              <a:buNone/>
            </a:pPr>
            <a:r>
              <a:rPr lang="en-US" sz="2400" b="0" i="0" dirty="0">
                <a:solidFill>
                  <a:srgbClr val="000000"/>
                </a:solidFill>
                <a:effectLst/>
                <a:highlight>
                  <a:srgbClr val="FFFDFB"/>
                </a:highlight>
                <a:latin typeface="arial" panose="020B0604020202020204" pitchFamily="34" charset="0"/>
              </a:rPr>
              <a:t>2. Describe the key design elements of and rationale for these types of trials </a:t>
            </a:r>
          </a:p>
          <a:p>
            <a:pPr marL="0" indent="0" algn="l">
              <a:spcBef>
                <a:spcPts val="0"/>
              </a:spcBef>
              <a:buNone/>
            </a:pPr>
            <a:endParaRPr lang="en-US" sz="2400" b="0" i="0" dirty="0">
              <a:solidFill>
                <a:srgbClr val="000000"/>
              </a:solidFill>
              <a:effectLst/>
              <a:highlight>
                <a:srgbClr val="FFFDFB"/>
              </a:highlight>
              <a:latin typeface="arial" panose="020B0604020202020204" pitchFamily="34" charset="0"/>
            </a:endParaRPr>
          </a:p>
          <a:p>
            <a:pPr marL="398463" indent="-398463" algn="l">
              <a:spcBef>
                <a:spcPts val="0"/>
              </a:spcBef>
              <a:buNone/>
            </a:pPr>
            <a:r>
              <a:rPr lang="en-US" sz="2400" b="0" i="0" dirty="0">
                <a:solidFill>
                  <a:srgbClr val="000000"/>
                </a:solidFill>
                <a:effectLst/>
                <a:highlight>
                  <a:srgbClr val="FFFDFB"/>
                </a:highlight>
                <a:latin typeface="arial" panose="020B0604020202020204" pitchFamily="34" charset="0"/>
              </a:rPr>
              <a:t>3. Identify associated operational and logistical needs, benefits and challenges</a:t>
            </a:r>
          </a:p>
        </p:txBody>
      </p:sp>
    </p:spTree>
    <p:extLst>
      <p:ext uri="{BB962C8B-B14F-4D97-AF65-F5344CB8AC3E}">
        <p14:creationId xmlns:p14="http://schemas.microsoft.com/office/powerpoint/2010/main" val="3057821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References</a:t>
            </a:r>
          </a:p>
        </p:txBody>
      </p:sp>
      <p:sp>
        <p:nvSpPr>
          <p:cNvPr id="3" name="Content Placeholder 2"/>
          <p:cNvSpPr>
            <a:spLocks noGrp="1"/>
          </p:cNvSpPr>
          <p:nvPr>
            <p:ph idx="1"/>
          </p:nvPr>
        </p:nvSpPr>
        <p:spPr>
          <a:xfrm>
            <a:off x="323528" y="685800"/>
            <a:ext cx="8496944" cy="3906519"/>
          </a:xfrm>
        </p:spPr>
        <p:txBody>
          <a:bodyPr>
            <a:noAutofit/>
          </a:bodyPr>
          <a:lstStyle/>
          <a:p>
            <a:r>
              <a:rPr lang="en-US" sz="800" dirty="0">
                <a:solidFill>
                  <a:srgbClr val="333333"/>
                </a:solidFill>
                <a:latin typeface="Guardian TextSans Web"/>
              </a:rPr>
              <a:t>Angus  DC﻿, Alexander  BM﻿, Berry  S﻿,  et al; Adaptive Platform Trials Coalition.  Adaptive platform trials: definition, design, conduct and reporting considerations. ﻿ </a:t>
            </a:r>
            <a:r>
              <a:rPr lang="en-US" sz="800" i="1" dirty="0">
                <a:solidFill>
                  <a:srgbClr val="333333"/>
                </a:solidFill>
                <a:latin typeface="Guardian TextSans Web"/>
              </a:rPr>
              <a:t> Nat Rev Drug </a:t>
            </a:r>
            <a:r>
              <a:rPr lang="en-US" sz="800" i="1" dirty="0" err="1">
                <a:solidFill>
                  <a:srgbClr val="333333"/>
                </a:solidFill>
                <a:latin typeface="Guardian TextSans Web"/>
              </a:rPr>
              <a:t>Discov</a:t>
            </a:r>
            <a:r>
              <a:rPr lang="en-US" sz="800" dirty="0">
                <a:solidFill>
                  <a:srgbClr val="333333"/>
                </a:solidFill>
                <a:latin typeface="Guardian TextSans Web"/>
              </a:rPr>
              <a:t>. 2019;18(10):797-807. doi:</a:t>
            </a:r>
            <a:r>
              <a:rPr lang="en-US" sz="800" dirty="0">
                <a:solidFill>
                  <a:srgbClr val="981B1E"/>
                </a:solidFill>
                <a:latin typeface="Guardian TextSans Web"/>
                <a:hlinkClick r:id="rId3"/>
              </a:rPr>
              <a:t>10.1038/s41573-019-0034-3</a:t>
            </a:r>
            <a:endParaRPr lang="en-US" sz="800" dirty="0">
              <a:solidFill>
                <a:srgbClr val="981B1E"/>
              </a:solidFill>
              <a:latin typeface="Guardian TextSans Web"/>
            </a:endParaRPr>
          </a:p>
          <a:p>
            <a:r>
              <a:rPr lang="en-US" sz="800" dirty="0">
                <a:solidFill>
                  <a:srgbClr val="333333"/>
                </a:solidFill>
                <a:latin typeface="Guardian TextSans Web"/>
              </a:rPr>
              <a:t>Barker  AD﻿, </a:t>
            </a:r>
            <a:r>
              <a:rPr lang="en-US" sz="800" dirty="0" err="1">
                <a:solidFill>
                  <a:srgbClr val="333333"/>
                </a:solidFill>
                <a:latin typeface="Guardian TextSans Web"/>
              </a:rPr>
              <a:t>Sigman</a:t>
            </a:r>
            <a:r>
              <a:rPr lang="en-US" sz="800" dirty="0">
                <a:solidFill>
                  <a:srgbClr val="333333"/>
                </a:solidFill>
                <a:latin typeface="Guardian TextSans Web"/>
              </a:rPr>
              <a:t>  CC﻿, </a:t>
            </a:r>
            <a:r>
              <a:rPr lang="en-US" sz="800" dirty="0" err="1">
                <a:solidFill>
                  <a:srgbClr val="333333"/>
                </a:solidFill>
                <a:latin typeface="Guardian TextSans Web"/>
              </a:rPr>
              <a:t>Kelloff</a:t>
            </a:r>
            <a:r>
              <a:rPr lang="en-US" sz="800" dirty="0">
                <a:solidFill>
                  <a:srgbClr val="333333"/>
                </a:solidFill>
                <a:latin typeface="Guardian TextSans Web"/>
              </a:rPr>
              <a:t>  GJ﻿, Hylton  NM﻿, Berry  DA﻿, Esserman  LJ﻿.  I-SPY 2: an adaptive breast cancer trial design in the setting of neoadjuvant chemotherapy. ﻿ </a:t>
            </a:r>
            <a:r>
              <a:rPr lang="en-US" sz="800" i="1" dirty="0">
                <a:solidFill>
                  <a:srgbClr val="333333"/>
                </a:solidFill>
                <a:latin typeface="Guardian TextSans Web"/>
              </a:rPr>
              <a:t> Clin </a:t>
            </a:r>
            <a:r>
              <a:rPr lang="en-US" sz="800" i="1" dirty="0" err="1">
                <a:solidFill>
                  <a:srgbClr val="333333"/>
                </a:solidFill>
                <a:latin typeface="Guardian TextSans Web"/>
              </a:rPr>
              <a:t>Pharmacol</a:t>
            </a:r>
            <a:r>
              <a:rPr lang="en-US" sz="800" i="1" dirty="0">
                <a:solidFill>
                  <a:srgbClr val="333333"/>
                </a:solidFill>
                <a:latin typeface="Guardian TextSans Web"/>
              </a:rPr>
              <a:t> </a:t>
            </a:r>
            <a:r>
              <a:rPr lang="en-US" sz="800" i="1" dirty="0" err="1">
                <a:solidFill>
                  <a:srgbClr val="333333"/>
                </a:solidFill>
                <a:latin typeface="Guardian TextSans Web"/>
              </a:rPr>
              <a:t>Ther</a:t>
            </a:r>
            <a:r>
              <a:rPr lang="en-US" sz="800" dirty="0">
                <a:solidFill>
                  <a:srgbClr val="333333"/>
                </a:solidFill>
                <a:latin typeface="Guardian TextSans Web"/>
              </a:rPr>
              <a:t>. 2009;86(1):97-100. doi:</a:t>
            </a:r>
            <a:r>
              <a:rPr lang="en-US" sz="800" dirty="0">
                <a:solidFill>
                  <a:srgbClr val="981B1E"/>
                </a:solidFill>
                <a:latin typeface="Guardian TextSans Web"/>
                <a:hlinkClick r:id="rId4"/>
              </a:rPr>
              <a:t>10.1038/clpt.2009.68</a:t>
            </a:r>
            <a:endParaRPr lang="en-US" sz="800" dirty="0">
              <a:solidFill>
                <a:srgbClr val="333333"/>
              </a:solidFill>
              <a:latin typeface="Guardian TextSans Web"/>
            </a:endParaRPr>
          </a:p>
          <a:p>
            <a:r>
              <a:rPr lang="en-US" sz="800" dirty="0">
                <a:solidFill>
                  <a:srgbClr val="333333"/>
                </a:solidFill>
                <a:latin typeface="Guardian TextSans Web"/>
              </a:rPr>
              <a:t>Bhatt  DL﻿, Mehta  C﻿.  Adaptive designs for clinical trials. ﻿ </a:t>
            </a:r>
            <a:r>
              <a:rPr lang="en-US" sz="800" i="1" dirty="0">
                <a:solidFill>
                  <a:srgbClr val="333333"/>
                </a:solidFill>
                <a:latin typeface="Guardian TextSans Web"/>
              </a:rPr>
              <a:t> N Engl J Med</a:t>
            </a:r>
            <a:r>
              <a:rPr lang="en-US" sz="800" dirty="0">
                <a:solidFill>
                  <a:srgbClr val="333333"/>
                </a:solidFill>
                <a:latin typeface="Guardian TextSans Web"/>
              </a:rPr>
              <a:t>. 2016;375(1):65-74.</a:t>
            </a:r>
          </a:p>
          <a:p>
            <a:r>
              <a:rPr lang="en-US" sz="800" dirty="0">
                <a:solidFill>
                  <a:srgbClr val="333333"/>
                </a:solidFill>
                <a:latin typeface="Guardian TextSans Web"/>
              </a:rPr>
              <a:t>Hague D,, et al. Changing platforms without stopping the train: experiences of data management and data management systems when adapting platform protocols by adding and closing comparisons. Trials. 2019. https://doi.org/10.1186/s13063-019-3322-7</a:t>
            </a:r>
          </a:p>
          <a:p>
            <a:r>
              <a:rPr lang="en-US" sz="800" dirty="0">
                <a:solidFill>
                  <a:srgbClr val="333333"/>
                </a:solidFill>
                <a:latin typeface="Guardian TextSans Web"/>
              </a:rPr>
              <a:t>Lawler, P.R., et al. What are adaptive platform clinical trials and what role may they have in cardiovascular medicine? Circulation. 2022; 1 45:629-632. </a:t>
            </a:r>
            <a:r>
              <a:rPr lang="en-US" sz="800" dirty="0" err="1">
                <a:solidFill>
                  <a:srgbClr val="333333"/>
                </a:solidFill>
                <a:latin typeface="Guardian TextSans Web"/>
              </a:rPr>
              <a:t>doi</a:t>
            </a:r>
            <a:r>
              <a:rPr lang="en-US" sz="800" dirty="0">
                <a:solidFill>
                  <a:srgbClr val="333333"/>
                </a:solidFill>
                <a:latin typeface="Guardian TextSans Web"/>
              </a:rPr>
              <a:t>: 10.1161/Circulationaha.121.058113</a:t>
            </a:r>
          </a:p>
          <a:p>
            <a:r>
              <a:rPr lang="en-US" sz="800" dirty="0">
                <a:solidFill>
                  <a:srgbClr val="333333"/>
                </a:solidFill>
                <a:latin typeface="Guardian TextSans Web"/>
              </a:rPr>
              <a:t>Lee, H., et al. Adaptive design clinical trials: current status by disease and trial phase in various perspectives. </a:t>
            </a:r>
            <a:r>
              <a:rPr lang="en-US" sz="800" dirty="0" err="1">
                <a:solidFill>
                  <a:srgbClr val="333333"/>
                </a:solidFill>
                <a:latin typeface="Guardian TextSans Web"/>
              </a:rPr>
              <a:t>Transl</a:t>
            </a:r>
            <a:r>
              <a:rPr lang="en-US" sz="800" dirty="0">
                <a:solidFill>
                  <a:srgbClr val="333333"/>
                </a:solidFill>
                <a:latin typeface="Guardian TextSans Web"/>
              </a:rPr>
              <a:t> Clin </a:t>
            </a:r>
            <a:r>
              <a:rPr lang="en-US" sz="800" dirty="0" err="1">
                <a:solidFill>
                  <a:srgbClr val="333333"/>
                </a:solidFill>
                <a:latin typeface="Guardian TextSans Web"/>
              </a:rPr>
              <a:t>Pharmacol</a:t>
            </a:r>
            <a:r>
              <a:rPr lang="en-US" sz="800" dirty="0">
                <a:solidFill>
                  <a:srgbClr val="333333"/>
                </a:solidFill>
                <a:latin typeface="Guardian TextSans Web"/>
              </a:rPr>
              <a:t>. 2023 (Dec); 31(4): 202-216. doi:10.12793/tcp.2023.31.e21</a:t>
            </a:r>
          </a:p>
          <a:p>
            <a:r>
              <a:rPr lang="en-US" sz="800" dirty="0"/>
              <a:t>Master Protocols: Efficient Clinical Trial Design Strategies to Expedite Development of Oncology Drugs and Biologics. FDA Guidance for Industry. </a:t>
            </a:r>
            <a:r>
              <a:rPr lang="en-US" sz="800" dirty="0">
                <a:hlinkClick r:id="rId5"/>
              </a:rPr>
              <a:t>https://www.fda.gov/media/120721/download</a:t>
            </a:r>
            <a:endParaRPr lang="en-US" sz="800" dirty="0"/>
          </a:p>
          <a:p>
            <a:r>
              <a:rPr lang="en-US" sz="800" dirty="0">
                <a:solidFill>
                  <a:srgbClr val="333333"/>
                </a:solidFill>
                <a:latin typeface="Guardian TextSans Web"/>
              </a:rPr>
              <a:t>Meyer, E.L., et al. Systematic review of available software for multi-arm multi-stage and platform clinical trial design. Trials 22, 183 (2021). https://doi.org/10.1186/s13063-021-05130-x</a:t>
            </a:r>
          </a:p>
          <a:p>
            <a:r>
              <a:rPr lang="en-US" sz="800" b="0" i="0" dirty="0">
                <a:solidFill>
                  <a:srgbClr val="333333"/>
                </a:solidFill>
                <a:effectLst/>
                <a:latin typeface="Guardian TextSans Web"/>
              </a:rPr>
              <a:t>Park  JJH﻿, </a:t>
            </a:r>
            <a:r>
              <a:rPr lang="en-US" sz="800" b="0" i="0" dirty="0" err="1">
                <a:solidFill>
                  <a:srgbClr val="333333"/>
                </a:solidFill>
                <a:effectLst/>
                <a:latin typeface="Guardian TextSans Web"/>
              </a:rPr>
              <a:t>Siden</a:t>
            </a:r>
            <a:r>
              <a:rPr lang="en-US" sz="800" b="0" i="0" dirty="0">
                <a:solidFill>
                  <a:srgbClr val="333333"/>
                </a:solidFill>
                <a:effectLst/>
                <a:latin typeface="Guardian TextSans Web"/>
              </a:rPr>
              <a:t>  E﻿, </a:t>
            </a:r>
            <a:r>
              <a:rPr lang="en-US" sz="800" b="0" i="0" dirty="0" err="1">
                <a:solidFill>
                  <a:srgbClr val="333333"/>
                </a:solidFill>
                <a:effectLst/>
                <a:latin typeface="Guardian TextSans Web"/>
              </a:rPr>
              <a:t>Zoratti</a:t>
            </a:r>
            <a:r>
              <a:rPr lang="en-US" sz="800" b="0" i="0" dirty="0">
                <a:solidFill>
                  <a:srgbClr val="333333"/>
                </a:solidFill>
                <a:effectLst/>
                <a:latin typeface="Guardian TextSans Web"/>
              </a:rPr>
              <a:t>  MJ﻿,  et al.  Systematic review of basket trials, umbrella trials, and platform trials: a landscape analysis of master protocols. ﻿ </a:t>
            </a:r>
            <a:r>
              <a:rPr lang="en-US" sz="800" b="0" i="1" dirty="0">
                <a:solidFill>
                  <a:srgbClr val="333333"/>
                </a:solidFill>
                <a:effectLst/>
                <a:latin typeface="Guardian TextSans Web"/>
              </a:rPr>
              <a:t> Trials</a:t>
            </a:r>
            <a:r>
              <a:rPr lang="en-US" sz="800" b="0" i="0" dirty="0">
                <a:solidFill>
                  <a:srgbClr val="333333"/>
                </a:solidFill>
                <a:effectLst/>
                <a:latin typeface="Guardian TextSans Web"/>
              </a:rPr>
              <a:t>. 2019;20(1):572. doi:</a:t>
            </a:r>
            <a:r>
              <a:rPr lang="en-US" sz="800" b="0" i="0" u="none" strike="noStrike" dirty="0">
                <a:solidFill>
                  <a:srgbClr val="981B1E"/>
                </a:solidFill>
                <a:effectLst/>
                <a:latin typeface="Guardian TextSans Web"/>
                <a:hlinkClick r:id="rId6"/>
              </a:rPr>
              <a:t>10.1186/s13063-019-3664-1</a:t>
            </a:r>
            <a:endParaRPr lang="en-US" sz="800" b="0" i="0" u="none" strike="noStrike" dirty="0">
              <a:solidFill>
                <a:srgbClr val="981B1E"/>
              </a:solidFill>
              <a:effectLst/>
              <a:latin typeface="Guardian TextSans Web"/>
            </a:endParaRPr>
          </a:p>
          <a:p>
            <a:pPr algn="l"/>
            <a:r>
              <a:rPr lang="en-US" sz="800" b="0" i="0" dirty="0">
                <a:solidFill>
                  <a:srgbClr val="333333"/>
                </a:solidFill>
                <a:effectLst/>
                <a:latin typeface="Guardian TextSans Web"/>
              </a:rPr>
              <a:t>Saville  BR﻿, Connor  JT﻿, Ayers  GD﻿, Alvarez  J﻿.  The utility of </a:t>
            </a:r>
            <a:r>
              <a:rPr lang="en-US" sz="800" b="0" i="0" dirty="0" err="1">
                <a:solidFill>
                  <a:srgbClr val="333333"/>
                </a:solidFill>
                <a:effectLst/>
                <a:latin typeface="Guardian TextSans Web"/>
              </a:rPr>
              <a:t>bayesian</a:t>
            </a:r>
            <a:r>
              <a:rPr lang="en-US" sz="800" b="0" i="0" dirty="0">
                <a:solidFill>
                  <a:srgbClr val="333333"/>
                </a:solidFill>
                <a:effectLst/>
                <a:latin typeface="Guardian TextSans Web"/>
              </a:rPr>
              <a:t> predictive probabilities for interim monitoring of clinical trials. ﻿ </a:t>
            </a:r>
            <a:r>
              <a:rPr lang="en-US" sz="800" b="0" i="1" dirty="0">
                <a:solidFill>
                  <a:srgbClr val="333333"/>
                </a:solidFill>
                <a:effectLst/>
                <a:latin typeface="Guardian TextSans Web"/>
              </a:rPr>
              <a:t> Clin Trials</a:t>
            </a:r>
            <a:r>
              <a:rPr lang="en-US" sz="800" b="0" i="0" dirty="0">
                <a:solidFill>
                  <a:srgbClr val="333333"/>
                </a:solidFill>
                <a:effectLst/>
                <a:latin typeface="Guardian TextSans Web"/>
              </a:rPr>
              <a:t>. 2014;11(4):485-493. doi:</a:t>
            </a:r>
            <a:r>
              <a:rPr lang="en-US" sz="800" b="0" i="0" u="none" strike="noStrike" dirty="0">
                <a:solidFill>
                  <a:srgbClr val="981B1E"/>
                </a:solidFill>
                <a:effectLst/>
                <a:latin typeface="Guardian TextSans Web"/>
                <a:hlinkClick r:id="rId7"/>
              </a:rPr>
              <a:t>10.1177/1740774514531352</a:t>
            </a:r>
            <a:endParaRPr lang="en-US" sz="800" b="0" i="0" dirty="0">
              <a:solidFill>
                <a:srgbClr val="333333"/>
              </a:solidFill>
              <a:effectLst/>
              <a:latin typeface="Guardian TextSans Web"/>
            </a:endParaRPr>
          </a:p>
          <a:p>
            <a:r>
              <a:rPr lang="en-US" sz="800" dirty="0">
                <a:solidFill>
                  <a:srgbClr val="333333"/>
                </a:solidFill>
                <a:latin typeface="Guardian TextSans Web"/>
              </a:rPr>
              <a:t>Schiavone, F., </a:t>
            </a:r>
            <a:r>
              <a:rPr lang="en-US" sz="800" dirty="0" err="1">
                <a:solidFill>
                  <a:srgbClr val="333333"/>
                </a:solidFill>
                <a:latin typeface="Guardian TextSans Web"/>
              </a:rPr>
              <a:t>Bathia</a:t>
            </a:r>
            <a:r>
              <a:rPr lang="en-US" sz="800" dirty="0">
                <a:solidFill>
                  <a:srgbClr val="333333"/>
                </a:solidFill>
                <a:latin typeface="Guardian TextSans Web"/>
              </a:rPr>
              <a:t>, R., </a:t>
            </a:r>
            <a:r>
              <a:rPr lang="en-US" sz="800" dirty="0" err="1">
                <a:solidFill>
                  <a:srgbClr val="333333"/>
                </a:solidFill>
                <a:latin typeface="Guardian TextSans Web"/>
              </a:rPr>
              <a:t>Letchemanan</a:t>
            </a:r>
            <a:r>
              <a:rPr lang="en-US" sz="800" dirty="0">
                <a:solidFill>
                  <a:srgbClr val="333333"/>
                </a:solidFill>
                <a:latin typeface="Guardian TextSans Web"/>
              </a:rPr>
              <a:t>, K. et al. This is a platform alteration: a trial management perspective on the operational aspects of adaptive and platform and umbrella protocols. Trials 20, 264 (2019). </a:t>
            </a:r>
            <a:r>
              <a:rPr lang="en-US" sz="800" dirty="0">
                <a:solidFill>
                  <a:srgbClr val="333333"/>
                </a:solidFill>
                <a:latin typeface="Guardian TextSans Web"/>
                <a:hlinkClick r:id="rId8"/>
              </a:rPr>
              <a:t>https://doi.org/10.1186/s13063-019-3216-8</a:t>
            </a:r>
            <a:endParaRPr lang="en-US" sz="800" dirty="0">
              <a:solidFill>
                <a:srgbClr val="333333"/>
              </a:solidFill>
              <a:latin typeface="Guardian TextSans Web"/>
            </a:endParaRPr>
          </a:p>
          <a:p>
            <a:pPr algn="l"/>
            <a:r>
              <a:rPr lang="en-US" sz="800" b="0" i="0" dirty="0" err="1">
                <a:solidFill>
                  <a:srgbClr val="333333"/>
                </a:solidFill>
                <a:effectLst/>
                <a:latin typeface="Guardian TextSans Web"/>
              </a:rPr>
              <a:t>Sydes</a:t>
            </a:r>
            <a:r>
              <a:rPr lang="en-US" sz="800" b="0" i="0" dirty="0">
                <a:solidFill>
                  <a:srgbClr val="333333"/>
                </a:solidFill>
                <a:effectLst/>
                <a:latin typeface="Guardian TextSans Web"/>
              </a:rPr>
              <a:t>  MR﻿, Parmar  MKB﻿, Mason  MD﻿,  et al.  Flexible trial design in practice—stopping arms for lack-of-benefit and adding research arms mid-trial in STAMPEDE: a multi-arm multi-stage randomized controlled trial. ﻿ </a:t>
            </a:r>
            <a:r>
              <a:rPr lang="en-US" sz="800" b="0" i="1" dirty="0">
                <a:solidFill>
                  <a:srgbClr val="333333"/>
                </a:solidFill>
                <a:effectLst/>
                <a:latin typeface="Guardian TextSans Web"/>
              </a:rPr>
              <a:t> Trials</a:t>
            </a:r>
            <a:r>
              <a:rPr lang="en-US" sz="800" b="0" i="0" dirty="0">
                <a:solidFill>
                  <a:srgbClr val="333333"/>
                </a:solidFill>
                <a:effectLst/>
                <a:latin typeface="Guardian TextSans Web"/>
              </a:rPr>
              <a:t>. 2012;13:168. doi:</a:t>
            </a:r>
            <a:r>
              <a:rPr lang="en-US" sz="800" b="0" i="0" u="none" strike="noStrike" dirty="0">
                <a:solidFill>
                  <a:srgbClr val="981B1E"/>
                </a:solidFill>
                <a:effectLst/>
                <a:latin typeface="Guardian TextSans Web"/>
                <a:hlinkClick r:id="rId9"/>
              </a:rPr>
              <a:t>10.1186/1745-6215-13-168</a:t>
            </a:r>
            <a:endParaRPr lang="en-US" sz="800" b="0" i="0" u="none" strike="noStrike" dirty="0">
              <a:solidFill>
                <a:srgbClr val="981B1E"/>
              </a:solidFill>
              <a:effectLst/>
              <a:latin typeface="Guardian TextSans Web"/>
            </a:endParaRPr>
          </a:p>
          <a:p>
            <a:r>
              <a:rPr lang="en-US" sz="800" dirty="0" err="1">
                <a:solidFill>
                  <a:srgbClr val="333333"/>
                </a:solidFill>
                <a:latin typeface="Guardian TextSans Web"/>
              </a:rPr>
              <a:t>Sydes</a:t>
            </a:r>
            <a:r>
              <a:rPr lang="en-US" sz="800" dirty="0">
                <a:solidFill>
                  <a:srgbClr val="333333"/>
                </a:solidFill>
                <a:latin typeface="Guardian TextSans Web"/>
              </a:rPr>
              <a:t>  MR﻿, Spears  MR﻿, Mason  MD﻿,  et al; STAMPEDE Investigators.  Adding abiraterone or docetaxel to long-term hormone therapy for prostate cancer: directly </a:t>
            </a:r>
            <a:r>
              <a:rPr lang="en-US" sz="800" dirty="0" err="1">
                <a:solidFill>
                  <a:srgbClr val="333333"/>
                </a:solidFill>
                <a:latin typeface="Guardian TextSans Web"/>
              </a:rPr>
              <a:t>randomised</a:t>
            </a:r>
            <a:r>
              <a:rPr lang="en-US" sz="800" dirty="0">
                <a:solidFill>
                  <a:srgbClr val="333333"/>
                </a:solidFill>
                <a:latin typeface="Guardian TextSans Web"/>
              </a:rPr>
              <a:t> data from the STAMPEDE multi-arm, multi-stage platform protocol. ﻿ </a:t>
            </a:r>
            <a:r>
              <a:rPr lang="en-US" sz="800" i="1" dirty="0">
                <a:solidFill>
                  <a:srgbClr val="333333"/>
                </a:solidFill>
                <a:latin typeface="Guardian TextSans Web"/>
              </a:rPr>
              <a:t> Ann Oncol</a:t>
            </a:r>
            <a:r>
              <a:rPr lang="en-US" sz="800" dirty="0">
                <a:solidFill>
                  <a:srgbClr val="333333"/>
                </a:solidFill>
                <a:latin typeface="Guardian TextSans Web"/>
              </a:rPr>
              <a:t>. 2018;29(5):1235-1248. doi:</a:t>
            </a:r>
            <a:r>
              <a:rPr lang="en-US" sz="800" dirty="0">
                <a:solidFill>
                  <a:srgbClr val="981B1E"/>
                </a:solidFill>
                <a:latin typeface="Guardian TextSans Web"/>
                <a:hlinkClick r:id="rId10"/>
              </a:rPr>
              <a:t>10.1093/</a:t>
            </a:r>
            <a:r>
              <a:rPr lang="en-US" sz="800" dirty="0" err="1">
                <a:solidFill>
                  <a:srgbClr val="981B1E"/>
                </a:solidFill>
                <a:latin typeface="Guardian TextSans Web"/>
                <a:hlinkClick r:id="rId10"/>
              </a:rPr>
              <a:t>annonc</a:t>
            </a:r>
            <a:r>
              <a:rPr lang="en-US" sz="800" dirty="0">
                <a:solidFill>
                  <a:srgbClr val="981B1E"/>
                </a:solidFill>
                <a:latin typeface="Guardian TextSans Web"/>
                <a:hlinkClick r:id="rId10"/>
              </a:rPr>
              <a:t>/mdy072</a:t>
            </a:r>
            <a:endParaRPr lang="en-US" sz="800" dirty="0">
              <a:solidFill>
                <a:srgbClr val="333333"/>
              </a:solidFill>
              <a:latin typeface="Guardian TextSans Web"/>
            </a:endParaRPr>
          </a:p>
          <a:p>
            <a:r>
              <a:rPr lang="en-US" sz="800" dirty="0">
                <a:solidFill>
                  <a:srgbClr val="333333"/>
                </a:solidFill>
                <a:latin typeface="Guardian TextSans Web"/>
              </a:rPr>
              <a:t>Woodcock  J﻿, </a:t>
            </a:r>
            <a:r>
              <a:rPr lang="en-US" sz="800" dirty="0" err="1">
                <a:solidFill>
                  <a:srgbClr val="333333"/>
                </a:solidFill>
                <a:latin typeface="Guardian TextSans Web"/>
              </a:rPr>
              <a:t>LaVange</a:t>
            </a:r>
            <a:r>
              <a:rPr lang="en-US" sz="800" dirty="0">
                <a:solidFill>
                  <a:srgbClr val="333333"/>
                </a:solidFill>
                <a:latin typeface="Guardian TextSans Web"/>
              </a:rPr>
              <a:t>  LM﻿.  Master protocols to study multiple therapies, multiple diseases, or both. ﻿ </a:t>
            </a:r>
            <a:r>
              <a:rPr lang="en-US" sz="800" i="1" dirty="0">
                <a:solidFill>
                  <a:srgbClr val="333333"/>
                </a:solidFill>
                <a:latin typeface="Guardian TextSans Web"/>
              </a:rPr>
              <a:t> N Engl J Med</a:t>
            </a:r>
            <a:r>
              <a:rPr lang="en-US" sz="800" dirty="0">
                <a:solidFill>
                  <a:srgbClr val="333333"/>
                </a:solidFill>
                <a:latin typeface="Guardian TextSans Web"/>
              </a:rPr>
              <a:t>. 2017;377(1):62-70. doi:</a:t>
            </a:r>
            <a:r>
              <a:rPr lang="en-US" sz="800" dirty="0">
                <a:solidFill>
                  <a:srgbClr val="981B1E"/>
                </a:solidFill>
                <a:latin typeface="Guardian TextSans Web"/>
                <a:hlinkClick r:id="rId11"/>
              </a:rPr>
              <a:t>10.1056/NEJMra1510062</a:t>
            </a:r>
            <a:endParaRPr lang="en-US" sz="800" dirty="0">
              <a:solidFill>
                <a:srgbClr val="981B1E"/>
              </a:solidFill>
              <a:latin typeface="Guardian TextSans Web"/>
            </a:endParaRPr>
          </a:p>
          <a:p>
            <a:endParaRPr lang="en-US" sz="800" dirty="0"/>
          </a:p>
          <a:p>
            <a:endParaRPr lang="en-US" sz="800" dirty="0"/>
          </a:p>
        </p:txBody>
      </p:sp>
      <p:sp>
        <p:nvSpPr>
          <p:cNvPr id="4" name="Slide Number Placeholder 3"/>
          <p:cNvSpPr>
            <a:spLocks noGrp="1"/>
          </p:cNvSpPr>
          <p:nvPr>
            <p:ph type="sldNum" sz="quarter" idx="12"/>
          </p:nvPr>
        </p:nvSpPr>
        <p:spPr/>
        <p:txBody>
          <a:bodyPr>
            <a:normAutofit lnSpcReduction="10000"/>
          </a:bodyPr>
          <a:lstStyle/>
          <a:p>
            <a:fld id="{2754ED01-E2A0-4C1E-8E21-014B99041579}" type="slidenum">
              <a:rPr lang="en-US" smtClean="0"/>
              <a:pPr/>
              <a:t>30</a:t>
            </a:fld>
            <a:endParaRPr lang="en-US"/>
          </a:p>
        </p:txBody>
      </p:sp>
    </p:spTree>
    <p:extLst>
      <p:ext uri="{BB962C8B-B14F-4D97-AF65-F5344CB8AC3E}">
        <p14:creationId xmlns:p14="http://schemas.microsoft.com/office/powerpoint/2010/main" val="3236485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2A41-D575-4D8E-9F2E-D48D129726C5}"/>
              </a:ext>
            </a:extLst>
          </p:cNvPr>
          <p:cNvSpPr>
            <a:spLocks noGrp="1"/>
          </p:cNvSpPr>
          <p:nvPr>
            <p:ph type="title"/>
          </p:nvPr>
        </p:nvSpPr>
        <p:spPr>
          <a:xfrm>
            <a:off x="323528" y="1995686"/>
            <a:ext cx="8496944" cy="411480"/>
          </a:xfrm>
        </p:spPr>
        <p:txBody>
          <a:bodyPr/>
          <a:lstStyle/>
          <a:p>
            <a:r>
              <a:rPr lang="en-US" dirty="0"/>
              <a:t>Extra Slides</a:t>
            </a:r>
          </a:p>
        </p:txBody>
      </p:sp>
    </p:spTree>
    <p:extLst>
      <p:ext uri="{BB962C8B-B14F-4D97-AF65-F5344CB8AC3E}">
        <p14:creationId xmlns:p14="http://schemas.microsoft.com/office/powerpoint/2010/main" val="2713858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42748-3137-BC79-96A2-831631AE069F}"/>
              </a:ext>
            </a:extLst>
          </p:cNvPr>
          <p:cNvSpPr>
            <a:spLocks noGrp="1"/>
          </p:cNvSpPr>
          <p:nvPr>
            <p:ph type="title"/>
          </p:nvPr>
        </p:nvSpPr>
        <p:spPr/>
        <p:txBody>
          <a:bodyPr/>
          <a:lstStyle/>
          <a:p>
            <a:r>
              <a:rPr lang="en-US" dirty="0"/>
              <a:t>Platform Trials – Logistics and Operations</a:t>
            </a:r>
          </a:p>
        </p:txBody>
      </p:sp>
      <p:graphicFrame>
        <p:nvGraphicFramePr>
          <p:cNvPr id="5" name="Content Placeholder 4">
            <a:extLst>
              <a:ext uri="{FF2B5EF4-FFF2-40B4-BE49-F238E27FC236}">
                <a16:creationId xmlns:a16="http://schemas.microsoft.com/office/drawing/2014/main" id="{1FA3203F-A432-C69C-A4CA-728712D2805C}"/>
              </a:ext>
            </a:extLst>
          </p:cNvPr>
          <p:cNvGraphicFramePr>
            <a:graphicFrameLocks noGrp="1"/>
          </p:cNvGraphicFramePr>
          <p:nvPr>
            <p:ph idx="1"/>
            <p:extLst>
              <p:ext uri="{D42A27DB-BD31-4B8C-83A1-F6EECF244321}">
                <p14:modId xmlns:p14="http://schemas.microsoft.com/office/powerpoint/2010/main" val="934469093"/>
              </p:ext>
            </p:extLst>
          </p:nvPr>
        </p:nvGraphicFramePr>
        <p:xfrm>
          <a:off x="179512" y="720466"/>
          <a:ext cx="8856984" cy="3772548"/>
        </p:xfrm>
        <a:graphic>
          <a:graphicData uri="http://schemas.openxmlformats.org/drawingml/2006/table">
            <a:tbl>
              <a:tblPr/>
              <a:tblGrid>
                <a:gridCol w="1488568">
                  <a:extLst>
                    <a:ext uri="{9D8B030D-6E8A-4147-A177-3AD203B41FA5}">
                      <a16:colId xmlns:a16="http://schemas.microsoft.com/office/drawing/2014/main" val="824542536"/>
                    </a:ext>
                  </a:extLst>
                </a:gridCol>
                <a:gridCol w="7368416">
                  <a:extLst>
                    <a:ext uri="{9D8B030D-6E8A-4147-A177-3AD203B41FA5}">
                      <a16:colId xmlns:a16="http://schemas.microsoft.com/office/drawing/2014/main" val="2037616188"/>
                    </a:ext>
                  </a:extLst>
                </a:gridCol>
              </a:tblGrid>
              <a:tr h="138296">
                <a:tc>
                  <a:txBody>
                    <a:bodyPr/>
                    <a:lstStyle/>
                    <a:p>
                      <a:pPr algn="l" fontAlgn="t"/>
                      <a:r>
                        <a:rPr lang="en-US" sz="1200" b="1" i="0" u="none" strike="noStrike">
                          <a:solidFill>
                            <a:srgbClr val="333333"/>
                          </a:solidFill>
                          <a:effectLst/>
                          <a:latin typeface="Segoe UI" panose="020B0502040204020203" pitchFamily="34" charset="0"/>
                        </a:rPr>
                        <a:t>Area</a:t>
                      </a:r>
                    </a:p>
                  </a:txBody>
                  <a:tcPr marL="6084" marR="6084" marT="6084" marB="0">
                    <a:lnL w="19050" cap="flat" cmpd="sng" algn="ctr">
                      <a:solidFill>
                        <a:srgbClr val="D5D5D5"/>
                      </a:solidFill>
                      <a:prstDash val="solid"/>
                      <a:round/>
                      <a:headEnd type="none" w="med" len="med"/>
                      <a:tailEnd type="none" w="med" len="med"/>
                    </a:lnL>
                    <a:lnR w="12700" cap="flat" cmpd="sng" algn="ctr">
                      <a:solidFill>
                        <a:srgbClr val="A6A6A6"/>
                      </a:solidFill>
                      <a:prstDash val="solid"/>
                      <a:round/>
                      <a:headEnd type="none" w="med" len="med"/>
                      <a:tailEnd type="none" w="med" len="med"/>
                    </a:lnR>
                    <a:lnT w="19050" cap="flat" cmpd="sng" algn="ctr">
                      <a:solidFill>
                        <a:srgbClr val="D5D5D5"/>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E6E6E6"/>
                    </a:solidFill>
                  </a:tcPr>
                </a:tc>
                <a:tc>
                  <a:txBody>
                    <a:bodyPr/>
                    <a:lstStyle/>
                    <a:p>
                      <a:pPr algn="l" fontAlgn="t"/>
                      <a:r>
                        <a:rPr lang="en-US" sz="1200" b="1" i="0" u="none" strike="noStrike" dirty="0">
                          <a:solidFill>
                            <a:srgbClr val="333333"/>
                          </a:solidFill>
                          <a:effectLst/>
                          <a:latin typeface="Segoe UI" panose="020B0502040204020203" pitchFamily="34" charset="0"/>
                        </a:rPr>
                        <a:t>Proposed Approach</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E6E6E6"/>
                    </a:solidFill>
                  </a:tcPr>
                </a:tc>
                <a:extLst>
                  <a:ext uri="{0D108BD9-81ED-4DB2-BD59-A6C34878D82A}">
                    <a16:rowId xmlns:a16="http://schemas.microsoft.com/office/drawing/2014/main" val="1479183886"/>
                  </a:ext>
                </a:extLst>
              </a:tr>
              <a:tr h="185673">
                <a:tc>
                  <a:txBody>
                    <a:bodyPr/>
                    <a:lstStyle/>
                    <a:p>
                      <a:pPr algn="l" fontAlgn="t"/>
                      <a:r>
                        <a:rPr lang="en-US" sz="1200" b="0" i="0" u="none" strike="noStrike">
                          <a:solidFill>
                            <a:srgbClr val="333333"/>
                          </a:solidFill>
                          <a:effectLst/>
                          <a:latin typeface="Segoe UI" panose="020B0502040204020203" pitchFamily="34" charset="0"/>
                        </a:rPr>
                        <a:t>Research question</a:t>
                      </a:r>
                    </a:p>
                  </a:txBody>
                  <a:tcPr marL="6084" marR="6084" marT="6084" marB="0">
                    <a:lnL w="19050" cap="flat" cmpd="sng" algn="ctr">
                      <a:solidFill>
                        <a:srgbClr val="D5D5D5"/>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333333"/>
                          </a:solidFill>
                          <a:effectLst/>
                          <a:latin typeface="Segoe UI" panose="020B0502040204020203" pitchFamily="34" charset="0"/>
                        </a:rPr>
                        <a:t>Define criteria for review of new interventions</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972258358"/>
                  </a:ext>
                </a:extLst>
              </a:tr>
              <a:tr h="138296">
                <a:tc rowSpan="3">
                  <a:txBody>
                    <a:bodyPr/>
                    <a:lstStyle/>
                    <a:p>
                      <a:pPr algn="l" fontAlgn="t"/>
                      <a:r>
                        <a:rPr lang="en-US" sz="1200" b="0" i="0" u="none" strike="noStrike">
                          <a:solidFill>
                            <a:srgbClr val="333333"/>
                          </a:solidFill>
                          <a:effectLst/>
                          <a:latin typeface="Segoe UI" panose="020B0502040204020203" pitchFamily="34" charset="0"/>
                        </a:rPr>
                        <a:t>Trial Management Group</a:t>
                      </a:r>
                    </a:p>
                  </a:txBody>
                  <a:tcPr marL="6084" marR="6084" marT="6084" marB="0">
                    <a:lnL w="19050" cap="flat" cmpd="sng" algn="ctr">
                      <a:solidFill>
                        <a:srgbClr val="D5D5D5"/>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333333"/>
                          </a:solidFill>
                          <a:effectLst/>
                          <a:latin typeface="Segoe UI" panose="020B0502040204020203" pitchFamily="34" charset="0"/>
                        </a:rPr>
                        <a:t>Collaborative Group</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rgbClr val="A6A6A6"/>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992403071"/>
                  </a:ext>
                </a:extLst>
              </a:tr>
              <a:tr h="138296">
                <a:tc vMerge="1">
                  <a:txBody>
                    <a:bodyPr/>
                    <a:lstStyle/>
                    <a:p>
                      <a:endParaRPr lang="en-US"/>
                    </a:p>
                  </a:txBody>
                  <a:tcPr/>
                </a:tc>
                <a:tc>
                  <a:txBody>
                    <a:bodyPr/>
                    <a:lstStyle/>
                    <a:p>
                      <a:pPr algn="l" fontAlgn="t"/>
                      <a:r>
                        <a:rPr lang="en-US" sz="1200" b="0" i="0" u="none" strike="noStrike" dirty="0">
                          <a:solidFill>
                            <a:srgbClr val="333333"/>
                          </a:solidFill>
                          <a:effectLst/>
                          <a:latin typeface="Segoe UI" panose="020B0502040204020203" pitchFamily="34" charset="0"/>
                        </a:rPr>
                        <a:t>Study chair/principal investigator: overall trial oversight</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587507729"/>
                  </a:ext>
                </a:extLst>
              </a:tr>
              <a:tr h="149364">
                <a:tc vMerge="1">
                  <a:txBody>
                    <a:bodyPr/>
                    <a:lstStyle/>
                    <a:p>
                      <a:endParaRPr lang="en-US"/>
                    </a:p>
                  </a:txBody>
                  <a:tcPr/>
                </a:tc>
                <a:tc>
                  <a:txBody>
                    <a:bodyPr/>
                    <a:lstStyle/>
                    <a:p>
                      <a:pPr algn="l" fontAlgn="t"/>
                      <a:r>
                        <a:rPr lang="en-US" sz="1200" b="0" i="0" u="none" strike="noStrike" dirty="0">
                          <a:solidFill>
                            <a:srgbClr val="333333"/>
                          </a:solidFill>
                          <a:effectLst/>
                          <a:latin typeface="Segoe UI" panose="020B0502040204020203" pitchFamily="34" charset="0"/>
                        </a:rPr>
                        <a:t>Co-chairs/PIs: clinical and scientific leadership for addition of new trial interventions</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a:noFill/>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1226077657"/>
                  </a:ext>
                </a:extLst>
              </a:tr>
              <a:tr h="138296">
                <a:tc rowSpan="3">
                  <a:txBody>
                    <a:bodyPr/>
                    <a:lstStyle/>
                    <a:p>
                      <a:pPr algn="l" fontAlgn="t"/>
                      <a:r>
                        <a:rPr lang="en-US" sz="1200" b="0" i="0" u="none" strike="noStrike">
                          <a:solidFill>
                            <a:srgbClr val="333333"/>
                          </a:solidFill>
                          <a:effectLst/>
                          <a:latin typeface="Segoe UI" panose="020B0502040204020203" pitchFamily="34" charset="0"/>
                        </a:rPr>
                        <a:t>Scientific peer review</a:t>
                      </a:r>
                    </a:p>
                  </a:txBody>
                  <a:tcPr marL="6084" marR="6084" marT="6084" marB="0">
                    <a:lnL w="19050" cap="flat" cmpd="sng" algn="ctr">
                      <a:solidFill>
                        <a:srgbClr val="D5D5D5"/>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333333"/>
                          </a:solidFill>
                          <a:effectLst/>
                          <a:latin typeface="Segoe UI" panose="020B0502040204020203" pitchFamily="34" charset="0"/>
                        </a:rPr>
                        <a:t>Ongoing discussion with key funding stakeholders/partners</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rgbClr val="A6A6A6"/>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47048742"/>
                  </a:ext>
                </a:extLst>
              </a:tr>
              <a:tr h="138296">
                <a:tc vMerge="1">
                  <a:txBody>
                    <a:bodyPr/>
                    <a:lstStyle/>
                    <a:p>
                      <a:endParaRPr lang="en-US"/>
                    </a:p>
                  </a:txBody>
                  <a:tcPr/>
                </a:tc>
                <a:tc>
                  <a:txBody>
                    <a:bodyPr/>
                    <a:lstStyle/>
                    <a:p>
                      <a:pPr algn="l" fontAlgn="t"/>
                      <a:r>
                        <a:rPr lang="en-US" sz="1200" b="0" i="0" u="none" strike="noStrike" dirty="0">
                          <a:solidFill>
                            <a:srgbClr val="333333"/>
                          </a:solidFill>
                          <a:effectLst/>
                          <a:latin typeface="Segoe UI" panose="020B0502040204020203" pitchFamily="34" charset="0"/>
                        </a:rPr>
                        <a:t>Planning for adequate support of central and site resources</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753201346"/>
                  </a:ext>
                </a:extLst>
              </a:tr>
              <a:tr h="149364">
                <a:tc vMerge="1">
                  <a:txBody>
                    <a:bodyPr/>
                    <a:lstStyle/>
                    <a:p>
                      <a:endParaRPr lang="en-US"/>
                    </a:p>
                  </a:txBody>
                  <a:tcPr/>
                </a:tc>
                <a:tc>
                  <a:txBody>
                    <a:bodyPr/>
                    <a:lstStyle/>
                    <a:p>
                      <a:pPr algn="l" fontAlgn="t"/>
                      <a:r>
                        <a:rPr lang="en-US" sz="1200" b="0" i="0" u="none" strike="noStrike">
                          <a:solidFill>
                            <a:srgbClr val="333333"/>
                          </a:solidFill>
                          <a:effectLst/>
                          <a:latin typeface="Segoe UI" panose="020B0502040204020203" pitchFamily="34" charset="0"/>
                        </a:rPr>
                        <a:t>Addition of new comparison discussed in early stages to assess feasibility of funding</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a:noFill/>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3208987581"/>
                  </a:ext>
                </a:extLst>
              </a:tr>
              <a:tr h="138296">
                <a:tc rowSpan="2">
                  <a:txBody>
                    <a:bodyPr/>
                    <a:lstStyle/>
                    <a:p>
                      <a:pPr algn="l" fontAlgn="t"/>
                      <a:r>
                        <a:rPr lang="en-US" sz="1200" b="0" i="0" u="none" strike="noStrike" dirty="0">
                          <a:solidFill>
                            <a:srgbClr val="333333"/>
                          </a:solidFill>
                          <a:effectLst/>
                          <a:latin typeface="Segoe UI" panose="020B0502040204020203" pitchFamily="34" charset="0"/>
                        </a:rPr>
                        <a:t>Biomarker</a:t>
                      </a:r>
                    </a:p>
                  </a:txBody>
                  <a:tcPr marL="6084" marR="6084" marT="6084" marB="0">
                    <a:lnL w="19050" cap="flat" cmpd="sng" algn="ctr">
                      <a:solidFill>
                        <a:srgbClr val="D5D5D5"/>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333333"/>
                          </a:solidFill>
                          <a:effectLst/>
                          <a:latin typeface="Segoe UI" panose="020B0502040204020203" pitchFamily="34" charset="0"/>
                        </a:rPr>
                        <a:t>Clearly define cohort and identify biomarkers, assure feasibility and laboratory QC</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rgbClr val="A6A6A6"/>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913885546"/>
                  </a:ext>
                </a:extLst>
              </a:tr>
              <a:tr h="138296">
                <a:tc vMerge="1">
                  <a:txBody>
                    <a:bodyPr/>
                    <a:lstStyle/>
                    <a:p>
                      <a:endParaRPr lang="en-US"/>
                    </a:p>
                  </a:txBody>
                  <a:tcPr/>
                </a:tc>
                <a:tc>
                  <a:txBody>
                    <a:bodyPr/>
                    <a:lstStyle/>
                    <a:p>
                      <a:pPr algn="l" fontAlgn="t"/>
                      <a:endParaRPr lang="en-US" sz="1200" b="0" i="0" u="none" strike="noStrike" dirty="0">
                        <a:solidFill>
                          <a:srgbClr val="333333"/>
                        </a:solidFill>
                        <a:effectLst/>
                        <a:latin typeface="Segoe UI" panose="020B0502040204020203" pitchFamily="34" charset="0"/>
                      </a:endParaRP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a:noFill/>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1362782034"/>
                  </a:ext>
                </a:extLst>
              </a:tr>
              <a:tr h="272139">
                <a:tc>
                  <a:txBody>
                    <a:bodyPr/>
                    <a:lstStyle/>
                    <a:p>
                      <a:pPr algn="l" fontAlgn="t"/>
                      <a:r>
                        <a:rPr lang="en-US" sz="1200" b="0" i="0" u="none" strike="noStrike" dirty="0">
                          <a:solidFill>
                            <a:srgbClr val="333333"/>
                          </a:solidFill>
                          <a:effectLst/>
                          <a:latin typeface="Segoe UI" panose="020B0502040204020203" pitchFamily="34" charset="0"/>
                        </a:rPr>
                        <a:t>Protocol</a:t>
                      </a:r>
                    </a:p>
                  </a:txBody>
                  <a:tcPr marL="6084" marR="6084" marT="6084" marB="0">
                    <a:lnL w="19050" cap="flat" cmpd="sng" algn="ctr">
                      <a:solidFill>
                        <a:srgbClr val="D5D5D5"/>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333333"/>
                          </a:solidFill>
                          <a:effectLst/>
                          <a:latin typeface="Segoe UI" panose="020B0502040204020203" pitchFamily="34" charset="0"/>
                        </a:rPr>
                        <a:t>Consider futureproof changes in trial design (e.g. modular)</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3895831739"/>
                  </a:ext>
                </a:extLst>
              </a:tr>
              <a:tr h="181547">
                <a:tc rowSpan="2">
                  <a:txBody>
                    <a:bodyPr/>
                    <a:lstStyle/>
                    <a:p>
                      <a:pPr algn="l" fontAlgn="t"/>
                      <a:r>
                        <a:rPr lang="en-US" sz="1200" b="0" i="0" u="none" strike="noStrike" dirty="0">
                          <a:solidFill>
                            <a:srgbClr val="333333"/>
                          </a:solidFill>
                          <a:effectLst/>
                          <a:latin typeface="Segoe UI" panose="020B0502040204020203" pitchFamily="34" charset="0"/>
                        </a:rPr>
                        <a:t>Ethics/Regulatory approval</a:t>
                      </a:r>
                    </a:p>
                  </a:txBody>
                  <a:tcPr marL="6084" marR="6084" marT="6084" marB="0">
                    <a:lnL w="19050" cap="flat" cmpd="sng" algn="ctr">
                      <a:solidFill>
                        <a:srgbClr val="D5D5D5"/>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333333"/>
                          </a:solidFill>
                          <a:effectLst/>
                          <a:latin typeface="Segoe UI" panose="020B0502040204020203" pitchFamily="34" charset="0"/>
                        </a:rPr>
                        <a:t>Rationale for addition of new interventions discussed early with regulatory bodies</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rgbClr val="A6A6A6"/>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341211591"/>
                  </a:ext>
                </a:extLst>
              </a:tr>
              <a:tr h="138296">
                <a:tc vMerge="1">
                  <a:txBody>
                    <a:bodyPr/>
                    <a:lstStyle/>
                    <a:p>
                      <a:endParaRPr lang="en-US"/>
                    </a:p>
                  </a:txBody>
                  <a:tcPr/>
                </a:tc>
                <a:tc>
                  <a:txBody>
                    <a:bodyPr/>
                    <a:lstStyle/>
                    <a:p>
                      <a:pPr algn="l" fontAlgn="t"/>
                      <a:endParaRPr lang="en-US" sz="1200" b="0" i="0" u="none" strike="noStrike" dirty="0">
                        <a:solidFill>
                          <a:srgbClr val="333333"/>
                        </a:solidFill>
                        <a:effectLst/>
                        <a:latin typeface="Segoe UI" panose="020B0502040204020203" pitchFamily="34" charset="0"/>
                      </a:endParaRP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a:noFill/>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635026973"/>
                  </a:ext>
                </a:extLst>
              </a:tr>
              <a:tr h="276447">
                <a:tc>
                  <a:txBody>
                    <a:bodyPr/>
                    <a:lstStyle/>
                    <a:p>
                      <a:pPr algn="l" fontAlgn="t"/>
                      <a:r>
                        <a:rPr lang="en-US" sz="1200" b="0" i="0" u="none" strike="noStrike" dirty="0">
                          <a:solidFill>
                            <a:srgbClr val="333333"/>
                          </a:solidFill>
                          <a:effectLst/>
                          <a:latin typeface="Segoe UI" panose="020B0502040204020203" pitchFamily="34" charset="0"/>
                        </a:rPr>
                        <a:t>CRF and database</a:t>
                      </a:r>
                    </a:p>
                  </a:txBody>
                  <a:tcPr marL="6084" marR="6084" marT="6084" marB="0">
                    <a:lnL w="19050" cap="flat" cmpd="sng" algn="ctr">
                      <a:solidFill>
                        <a:srgbClr val="D5D5D5"/>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1200" b="0" i="0" u="none" strike="noStrike">
                          <a:solidFill>
                            <a:srgbClr val="333333"/>
                          </a:solidFill>
                          <a:effectLst/>
                          <a:latin typeface="Segoe UI" panose="020B0502040204020203" pitchFamily="34" charset="0"/>
                        </a:rPr>
                        <a:t>Timelines for implementing changes are key for timely implementation</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2150569830"/>
                  </a:ext>
                </a:extLst>
              </a:tr>
              <a:tr h="149364">
                <a:tc rowSpan="3">
                  <a:txBody>
                    <a:bodyPr/>
                    <a:lstStyle/>
                    <a:p>
                      <a:pPr algn="l" fontAlgn="t"/>
                      <a:r>
                        <a:rPr lang="en-US" sz="1200" b="0" i="0" u="none" strike="noStrike">
                          <a:solidFill>
                            <a:srgbClr val="333333"/>
                          </a:solidFill>
                          <a:effectLst/>
                          <a:latin typeface="Segoe UI" panose="020B0502040204020203" pitchFamily="34" charset="0"/>
                        </a:rPr>
                        <a:t>Site implementation</a:t>
                      </a:r>
                    </a:p>
                  </a:txBody>
                  <a:tcPr marL="6084" marR="6084" marT="6084" marB="0">
                    <a:lnL w="19050" cap="flat" cmpd="sng" algn="ctr">
                      <a:solidFill>
                        <a:srgbClr val="D5D5D5"/>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2700" cap="flat" cmpd="sng" algn="ctr">
                      <a:solidFill>
                        <a:srgbClr val="A6A6A6"/>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333333"/>
                          </a:solidFill>
                          <a:effectLst/>
                          <a:latin typeface="Segoe UI" panose="020B0502040204020203" pitchFamily="34" charset="0"/>
                        </a:rPr>
                        <a:t>Engage early (e.g. via survey) to gauge interest in new research question</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rgbClr val="A6A6A6"/>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0988205"/>
                  </a:ext>
                </a:extLst>
              </a:tr>
              <a:tr h="138296">
                <a:tc vMerge="1">
                  <a:txBody>
                    <a:bodyPr/>
                    <a:lstStyle/>
                    <a:p>
                      <a:endParaRPr lang="en-US"/>
                    </a:p>
                  </a:txBody>
                  <a:tcPr/>
                </a:tc>
                <a:tc>
                  <a:txBody>
                    <a:bodyPr/>
                    <a:lstStyle/>
                    <a:p>
                      <a:pPr algn="l" fontAlgn="t"/>
                      <a:r>
                        <a:rPr lang="en-US" sz="1200" b="0" i="0" u="none" strike="noStrike" dirty="0">
                          <a:solidFill>
                            <a:srgbClr val="333333"/>
                          </a:solidFill>
                          <a:effectLst/>
                          <a:latin typeface="Segoe UI" panose="020B0502040204020203" pitchFamily="34" charset="0"/>
                        </a:rPr>
                        <a:t>Discuss activation criteria with </a:t>
                      </a:r>
                      <a:r>
                        <a:rPr lang="en-US" sz="1200" b="0" i="0" u="none" strike="noStrike" dirty="0" err="1">
                          <a:solidFill>
                            <a:srgbClr val="333333"/>
                          </a:solidFill>
                          <a:effectLst/>
                          <a:latin typeface="Segoe UI" panose="020B0502040204020203" pitchFamily="34" charset="0"/>
                        </a:rPr>
                        <a:t>centres</a:t>
                      </a:r>
                      <a:endParaRPr lang="en-US" sz="1200" b="0" i="0" u="none" strike="noStrike" dirty="0">
                        <a:solidFill>
                          <a:srgbClr val="333333"/>
                        </a:solidFill>
                        <a:effectLst/>
                        <a:latin typeface="Segoe UI" panose="020B0502040204020203" pitchFamily="34" charset="0"/>
                      </a:endParaRP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591032044"/>
                  </a:ext>
                </a:extLst>
              </a:tr>
              <a:tr h="149364">
                <a:tc vMerge="1">
                  <a:txBody>
                    <a:bodyPr/>
                    <a:lstStyle/>
                    <a:p>
                      <a:endParaRPr lang="en-US"/>
                    </a:p>
                  </a:txBody>
                  <a:tcPr/>
                </a:tc>
                <a:tc>
                  <a:txBody>
                    <a:bodyPr/>
                    <a:lstStyle/>
                    <a:p>
                      <a:pPr algn="l" fontAlgn="t"/>
                      <a:r>
                        <a:rPr lang="en-US" sz="1200" b="0" i="0" u="none" strike="noStrike">
                          <a:solidFill>
                            <a:srgbClr val="333333"/>
                          </a:solidFill>
                          <a:effectLst/>
                          <a:latin typeface="Segoe UI" panose="020B0502040204020203" pitchFamily="34" charset="0"/>
                        </a:rPr>
                        <a:t>Pre-set timelines for local approval of new comparison (if control arm is shared)</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a:noFill/>
                    </a:lnT>
                    <a:lnB w="12700" cap="flat" cmpd="sng" algn="ctr">
                      <a:solidFill>
                        <a:srgbClr val="A6A6A6"/>
                      </a:solidFill>
                      <a:prstDash val="solid"/>
                      <a:round/>
                      <a:headEnd type="none" w="med" len="med"/>
                      <a:tailEnd type="none" w="med" len="med"/>
                    </a:lnB>
                    <a:solidFill>
                      <a:srgbClr val="FFFFFF"/>
                    </a:solidFill>
                  </a:tcPr>
                </a:tc>
                <a:extLst>
                  <a:ext uri="{0D108BD9-81ED-4DB2-BD59-A6C34878D82A}">
                    <a16:rowId xmlns:a16="http://schemas.microsoft.com/office/drawing/2014/main" val="2432184734"/>
                  </a:ext>
                </a:extLst>
              </a:tr>
              <a:tr h="389502">
                <a:tc>
                  <a:txBody>
                    <a:bodyPr/>
                    <a:lstStyle/>
                    <a:p>
                      <a:pPr algn="l" fontAlgn="t"/>
                      <a:r>
                        <a:rPr lang="en-US" sz="1200" b="0" i="0" u="none" strike="noStrike" dirty="0">
                          <a:solidFill>
                            <a:srgbClr val="333333"/>
                          </a:solidFill>
                          <a:effectLst/>
                          <a:latin typeface="Segoe UI" panose="020B0502040204020203" pitchFamily="34" charset="0"/>
                        </a:rPr>
                        <a:t>Other</a:t>
                      </a:r>
                    </a:p>
                  </a:txBody>
                  <a:tcPr marL="6084" marR="6084" marT="6084" marB="0">
                    <a:lnL w="19050" cap="flat" cmpd="sng" algn="ctr">
                      <a:solidFill>
                        <a:srgbClr val="D5D5D5"/>
                      </a:solid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A6A6A6"/>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333333"/>
                          </a:solidFill>
                          <a:effectLst/>
                          <a:latin typeface="Segoe UI" panose="020B0502040204020203" pitchFamily="34" charset="0"/>
                        </a:rPr>
                        <a:t>Constant assessment of priorities and competing tasks (e.g. new, ongoing versus interim analysis tasks)</a:t>
                      </a:r>
                    </a:p>
                    <a:p>
                      <a:pPr algn="l" fontAlgn="t"/>
                      <a:r>
                        <a:rPr lang="en-US" sz="1200" b="0" i="0" u="none" strike="noStrike" dirty="0">
                          <a:solidFill>
                            <a:srgbClr val="333333"/>
                          </a:solidFill>
                          <a:effectLst/>
                          <a:latin typeface="Segoe UI" panose="020B0502040204020203" pitchFamily="34" charset="0"/>
                        </a:rPr>
                        <a:t>Importance of adequate resourcing for trial management team</a:t>
                      </a:r>
                    </a:p>
                  </a:txBody>
                  <a:tcPr marL="6084" marR="6084" marT="6084" marB="0">
                    <a:lnL w="12700" cap="flat" cmpd="sng" algn="ctr">
                      <a:solidFill>
                        <a:srgbClr val="A6A6A6"/>
                      </a:solidFill>
                      <a:prstDash val="solid"/>
                      <a:round/>
                      <a:headEnd type="none" w="med" len="med"/>
                      <a:tailEnd type="none" w="med" len="med"/>
                    </a:lnL>
                    <a:lnR w="19050" cap="flat" cmpd="sng" algn="ctr">
                      <a:solidFill>
                        <a:srgbClr val="D5D5D5"/>
                      </a:solidFill>
                      <a:prstDash val="solid"/>
                      <a:round/>
                      <a:headEnd type="none" w="med" len="med"/>
                      <a:tailEnd type="none" w="med" len="med"/>
                    </a:lnR>
                    <a:lnT w="12700" cap="flat" cmpd="sng" algn="ctr">
                      <a:solidFill>
                        <a:srgbClr val="A6A6A6"/>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909842748"/>
                  </a:ext>
                </a:extLst>
              </a:tr>
            </a:tbl>
          </a:graphicData>
        </a:graphic>
      </p:graphicFrame>
      <p:sp>
        <p:nvSpPr>
          <p:cNvPr id="6" name="TextBox 5">
            <a:extLst>
              <a:ext uri="{FF2B5EF4-FFF2-40B4-BE49-F238E27FC236}">
                <a16:creationId xmlns:a16="http://schemas.microsoft.com/office/drawing/2014/main" id="{3100FB00-D456-0CD9-8088-EF25C3BB4906}"/>
              </a:ext>
            </a:extLst>
          </p:cNvPr>
          <p:cNvSpPr txBox="1"/>
          <p:nvPr/>
        </p:nvSpPr>
        <p:spPr>
          <a:xfrm>
            <a:off x="2267744" y="4638347"/>
            <a:ext cx="6696744" cy="276999"/>
          </a:xfrm>
          <a:prstGeom prst="rect">
            <a:avLst/>
          </a:prstGeom>
          <a:noFill/>
        </p:spPr>
        <p:txBody>
          <a:bodyPr wrap="square">
            <a:spAutoFit/>
          </a:bodyPr>
          <a:lstStyle/>
          <a:p>
            <a:r>
              <a:rPr lang="en-US" sz="1200" dirty="0"/>
              <a:t>Adapted Schiavone, F, et al. Trials 20, 264 (2019). https://doi.org/10.1186/s13063-019-3216-8</a:t>
            </a:r>
          </a:p>
        </p:txBody>
      </p:sp>
    </p:spTree>
    <p:extLst>
      <p:ext uri="{BB962C8B-B14F-4D97-AF65-F5344CB8AC3E}">
        <p14:creationId xmlns:p14="http://schemas.microsoft.com/office/powerpoint/2010/main" val="2639054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D25CA0-7968-FE27-4AEC-A2F9D71C6EDB}"/>
              </a:ext>
            </a:extLst>
          </p:cNvPr>
          <p:cNvPicPr>
            <a:picLocks noChangeAspect="1"/>
          </p:cNvPicPr>
          <p:nvPr/>
        </p:nvPicPr>
        <p:blipFill>
          <a:blip r:embed="rId3"/>
          <a:srcRect t="17058" r="4" b="18814"/>
          <a:stretch/>
        </p:blipFill>
        <p:spPr>
          <a:xfrm>
            <a:off x="20811" y="816945"/>
            <a:ext cx="4104456" cy="3509610"/>
          </a:xfrm>
          <a:prstGeom prst="rect">
            <a:avLst/>
          </a:prstGeom>
          <a:noFill/>
        </p:spPr>
      </p:pic>
      <p:pic>
        <p:nvPicPr>
          <p:cNvPr id="14" name="Picture 13">
            <a:extLst>
              <a:ext uri="{FF2B5EF4-FFF2-40B4-BE49-F238E27FC236}">
                <a16:creationId xmlns:a16="http://schemas.microsoft.com/office/drawing/2014/main" id="{CED74741-293A-B30A-E251-7746360937DE}"/>
              </a:ext>
            </a:extLst>
          </p:cNvPr>
          <p:cNvPicPr>
            <a:picLocks noChangeAspect="1"/>
          </p:cNvPicPr>
          <p:nvPr/>
        </p:nvPicPr>
        <p:blipFill>
          <a:blip r:embed="rId4"/>
          <a:stretch>
            <a:fillRect/>
          </a:stretch>
        </p:blipFill>
        <p:spPr>
          <a:xfrm>
            <a:off x="5018733" y="816945"/>
            <a:ext cx="4104456" cy="3509610"/>
          </a:xfrm>
          <a:prstGeom prst="rect">
            <a:avLst/>
          </a:prstGeom>
        </p:spPr>
      </p:pic>
      <p:pic>
        <p:nvPicPr>
          <p:cNvPr id="8" name="Graphic 7" descr="Help with solid fill">
            <a:extLst>
              <a:ext uri="{FF2B5EF4-FFF2-40B4-BE49-F238E27FC236}">
                <a16:creationId xmlns:a16="http://schemas.microsoft.com/office/drawing/2014/main" id="{61ECCE58-3D65-B70D-2132-2398097064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7045" y="1590251"/>
            <a:ext cx="1656184" cy="1728192"/>
          </a:xfrm>
          <a:prstGeom prst="rect">
            <a:avLst/>
          </a:prstGeom>
        </p:spPr>
      </p:pic>
    </p:spTree>
    <p:extLst>
      <p:ext uri="{BB962C8B-B14F-4D97-AF65-F5344CB8AC3E}">
        <p14:creationId xmlns:p14="http://schemas.microsoft.com/office/powerpoint/2010/main" val="3718862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Breast Cancer Validates I-SPY 2 ...">
            <a:extLst>
              <a:ext uri="{FF2B5EF4-FFF2-40B4-BE49-F238E27FC236}">
                <a16:creationId xmlns:a16="http://schemas.microsoft.com/office/drawing/2014/main" id="{D7F6311B-DF91-881B-0429-F7FCB04D6FEB}"/>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3681" b="15348"/>
          <a:stretch/>
        </p:blipFill>
        <p:spPr bwMode="auto">
          <a:xfrm>
            <a:off x="2653372" y="935983"/>
            <a:ext cx="1990636" cy="72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FB5B9D6-FFBD-D9B0-B9E1-3CBC8CAA2713}"/>
              </a:ext>
            </a:extLst>
          </p:cNvPr>
          <p:cNvPicPr>
            <a:picLocks noChangeAspect="1"/>
          </p:cNvPicPr>
          <p:nvPr/>
        </p:nvPicPr>
        <p:blipFill>
          <a:blip r:embed="rId4"/>
          <a:stretch>
            <a:fillRect/>
          </a:stretch>
        </p:blipFill>
        <p:spPr>
          <a:xfrm>
            <a:off x="429012" y="3478754"/>
            <a:ext cx="3675097" cy="1035848"/>
          </a:xfrm>
          <a:prstGeom prst="rect">
            <a:avLst/>
          </a:prstGeom>
        </p:spPr>
      </p:pic>
      <p:pic>
        <p:nvPicPr>
          <p:cNvPr id="1036" name="Picture 12" descr="Clinical Research Webinar ...">
            <a:extLst>
              <a:ext uri="{FF2B5EF4-FFF2-40B4-BE49-F238E27FC236}">
                <a16:creationId xmlns:a16="http://schemas.microsoft.com/office/drawing/2014/main" id="{B6E5C7B9-C615-037F-FFE0-B98C2E842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013" y="1634998"/>
            <a:ext cx="2521891" cy="16014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8" name="Picture 14" descr="UPMC led global trial fast tracks ...">
            <a:extLst>
              <a:ext uri="{FF2B5EF4-FFF2-40B4-BE49-F238E27FC236}">
                <a16:creationId xmlns:a16="http://schemas.microsoft.com/office/drawing/2014/main" id="{F540A7A1-22EE-2B3E-C0BB-23FD4F832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6559" y="774952"/>
            <a:ext cx="3680670" cy="132695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picShare | Share &amp; Learn | Study ...">
            <a:extLst>
              <a:ext uri="{FF2B5EF4-FFF2-40B4-BE49-F238E27FC236}">
                <a16:creationId xmlns:a16="http://schemas.microsoft.com/office/drawing/2014/main" id="{96825885-8DBF-F066-C9C5-14F1A3F4DA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2990" y="1520340"/>
            <a:ext cx="2771775" cy="1061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2" name="Picture 18" descr="Cardiff University to take leading role ...">
            <a:extLst>
              <a:ext uri="{FF2B5EF4-FFF2-40B4-BE49-F238E27FC236}">
                <a16:creationId xmlns:a16="http://schemas.microsoft.com/office/drawing/2014/main" id="{2AC1C0DB-086C-B863-25B5-D8CCC3F3AF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32" y="2170927"/>
            <a:ext cx="1845569" cy="13163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4" name="Picture 20" descr="Home - CanTreatCOVID">
            <a:extLst>
              <a:ext uri="{FF2B5EF4-FFF2-40B4-BE49-F238E27FC236}">
                <a16:creationId xmlns:a16="http://schemas.microsoft.com/office/drawing/2014/main" id="{A22236DF-0851-1A8B-7571-1DE758385D7E}"/>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840520" y="2840960"/>
            <a:ext cx="2022005" cy="53023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National priority COVID-19 trial ...">
            <a:extLst>
              <a:ext uri="{FF2B5EF4-FFF2-40B4-BE49-F238E27FC236}">
                <a16:creationId xmlns:a16="http://schemas.microsoft.com/office/drawing/2014/main" id="{3BE0BA85-C59A-A98F-FD61-E8DF865205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3704" y="3574870"/>
            <a:ext cx="2378571" cy="6245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8" name="Picture 24" descr="Randomized, Embedded, Multifactorial ...">
            <a:extLst>
              <a:ext uri="{FF2B5EF4-FFF2-40B4-BE49-F238E27FC236}">
                <a16:creationId xmlns:a16="http://schemas.microsoft.com/office/drawing/2014/main" id="{83002800-D64E-39DF-8577-DF6130C93CAA}"/>
              </a:ext>
            </a:extLst>
          </p:cNvPr>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6289826" y="4115632"/>
            <a:ext cx="2317403" cy="7295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GBM AGILE | Overview | GCAR">
            <a:extLst>
              <a:ext uri="{FF2B5EF4-FFF2-40B4-BE49-F238E27FC236}">
                <a16:creationId xmlns:a16="http://schemas.microsoft.com/office/drawing/2014/main" id="{8ADAFDF2-DFFD-ADA2-3BAF-50D187BBA8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190" y="686288"/>
            <a:ext cx="2281386" cy="792088"/>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02A336F8-CFCA-3E52-D016-7A82CBDFA919}"/>
              </a:ext>
            </a:extLst>
          </p:cNvPr>
          <p:cNvSpPr>
            <a:spLocks noGrp="1"/>
          </p:cNvSpPr>
          <p:nvPr>
            <p:ph type="title"/>
          </p:nvPr>
        </p:nvSpPr>
        <p:spPr>
          <a:xfrm>
            <a:off x="251520" y="166589"/>
            <a:ext cx="8496944" cy="411480"/>
          </a:xfrm>
        </p:spPr>
        <p:txBody>
          <a:bodyPr/>
          <a:lstStyle/>
          <a:p>
            <a:r>
              <a:rPr lang="en-US" dirty="0"/>
              <a:t>Platform &amp; Adaptive Trials Are Not New…</a:t>
            </a:r>
          </a:p>
        </p:txBody>
      </p:sp>
      <p:pic>
        <p:nvPicPr>
          <p:cNvPr id="1030" name="Picture 6" descr="The ALCHEMIST Lung Cancer Trials - NCI">
            <a:extLst>
              <a:ext uri="{FF2B5EF4-FFF2-40B4-BE49-F238E27FC236}">
                <a16:creationId xmlns:a16="http://schemas.microsoft.com/office/drawing/2014/main" id="{42BEC0B4-C7C7-234D-3E9A-D116A7DAF1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79986" y="2081403"/>
            <a:ext cx="2004764" cy="9078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932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96F8-D0A7-A202-18B3-416A40991479}"/>
              </a:ext>
            </a:extLst>
          </p:cNvPr>
          <p:cNvSpPr>
            <a:spLocks noGrp="1"/>
          </p:cNvSpPr>
          <p:nvPr>
            <p:ph type="title"/>
          </p:nvPr>
        </p:nvSpPr>
        <p:spPr>
          <a:xfrm>
            <a:off x="251520" y="166589"/>
            <a:ext cx="8496944" cy="411480"/>
          </a:xfrm>
        </p:spPr>
        <p:txBody>
          <a:bodyPr/>
          <a:lstStyle/>
          <a:p>
            <a:r>
              <a:rPr lang="en-US" dirty="0"/>
              <a:t>And Use Is Increasing</a:t>
            </a:r>
          </a:p>
        </p:txBody>
      </p:sp>
      <p:pic>
        <p:nvPicPr>
          <p:cNvPr id="2052" name="Picture 4">
            <a:extLst>
              <a:ext uri="{FF2B5EF4-FFF2-40B4-BE49-F238E27FC236}">
                <a16:creationId xmlns:a16="http://schemas.microsoft.com/office/drawing/2014/main" id="{65503EBA-ABC2-89F9-77E8-4FFFD8D8AE2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3528" y="685800"/>
            <a:ext cx="3024336" cy="19539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6E855D3-E07E-C32D-987A-5C1B39CE4CE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94035" y="2740600"/>
            <a:ext cx="3369853" cy="200444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F9D1C94-19E5-BD1B-AC83-0FA899EEE7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3" y="1203599"/>
            <a:ext cx="5242061" cy="26929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A64EA0-EB10-339B-5B39-E919B442E786}"/>
              </a:ext>
            </a:extLst>
          </p:cNvPr>
          <p:cNvSpPr txBox="1"/>
          <p:nvPr/>
        </p:nvSpPr>
        <p:spPr>
          <a:xfrm>
            <a:off x="4860034" y="4282909"/>
            <a:ext cx="4572000" cy="400110"/>
          </a:xfrm>
          <a:prstGeom prst="rect">
            <a:avLst/>
          </a:prstGeom>
          <a:noFill/>
        </p:spPr>
        <p:txBody>
          <a:bodyPr wrap="square">
            <a:spAutoFit/>
          </a:bodyPr>
          <a:lstStyle/>
          <a:p>
            <a:pPr algn="l"/>
            <a:r>
              <a:rPr lang="en-US" sz="1000" b="0" i="0" u="sng" dirty="0" err="1">
                <a:solidFill>
                  <a:srgbClr val="205493"/>
                </a:solidFill>
                <a:effectLst/>
                <a:highlight>
                  <a:srgbClr val="FFFFFF"/>
                </a:highlight>
                <a:latin typeface="Helvetica Neue"/>
                <a:hlinkClick r:id="rId6"/>
              </a:rPr>
              <a:t>Transl</a:t>
            </a:r>
            <a:r>
              <a:rPr lang="en-US" sz="1000" b="0" i="0" u="sng" dirty="0">
                <a:solidFill>
                  <a:srgbClr val="205493"/>
                </a:solidFill>
                <a:effectLst/>
                <a:highlight>
                  <a:srgbClr val="FFFFFF"/>
                </a:highlight>
                <a:latin typeface="Helvetica Neue"/>
                <a:hlinkClick r:id="rId6"/>
              </a:rPr>
              <a:t> Clin </a:t>
            </a:r>
            <a:r>
              <a:rPr lang="en-US" sz="1000" b="0" i="0" u="sng" dirty="0" err="1">
                <a:solidFill>
                  <a:srgbClr val="205493"/>
                </a:solidFill>
                <a:effectLst/>
                <a:highlight>
                  <a:srgbClr val="FFFFFF"/>
                </a:highlight>
                <a:latin typeface="Helvetica Neue"/>
                <a:hlinkClick r:id="rId6"/>
              </a:rPr>
              <a:t>Pharmacol</a:t>
            </a:r>
            <a:r>
              <a:rPr lang="en-US" sz="1000" b="0" i="0" u="sng" dirty="0">
                <a:solidFill>
                  <a:srgbClr val="205493"/>
                </a:solidFill>
                <a:effectLst/>
                <a:highlight>
                  <a:srgbClr val="FFFFFF"/>
                </a:highlight>
                <a:latin typeface="Helvetica Neue"/>
                <a:hlinkClick r:id="rId6"/>
              </a:rPr>
              <a:t>.</a:t>
            </a:r>
            <a:r>
              <a:rPr lang="en-US" sz="1000" b="0" i="0" dirty="0">
                <a:solidFill>
                  <a:srgbClr val="212121"/>
                </a:solidFill>
                <a:effectLst/>
                <a:highlight>
                  <a:srgbClr val="FFFFFF"/>
                </a:highlight>
                <a:latin typeface="Helvetica Neue"/>
              </a:rPr>
              <a:t> 2023 Dec; 31(4): 202–216.</a:t>
            </a:r>
          </a:p>
          <a:p>
            <a:pPr algn="l"/>
            <a:r>
              <a:rPr lang="en-US" sz="1000" b="0" i="0" dirty="0">
                <a:solidFill>
                  <a:srgbClr val="212121"/>
                </a:solidFill>
                <a:effectLst/>
                <a:highlight>
                  <a:srgbClr val="FFFFFF"/>
                </a:highlight>
                <a:latin typeface="Helvetica Neue"/>
              </a:rPr>
              <a:t>Published online 2023 Dec 21. </a:t>
            </a:r>
            <a:r>
              <a:rPr lang="en-US" sz="1000" b="0" i="0" dirty="0" err="1">
                <a:solidFill>
                  <a:srgbClr val="212121"/>
                </a:solidFill>
                <a:effectLst/>
                <a:highlight>
                  <a:srgbClr val="FFFFFF"/>
                </a:highlight>
                <a:latin typeface="Helvetica Neue"/>
              </a:rPr>
              <a:t>doi</a:t>
            </a:r>
            <a:r>
              <a:rPr lang="en-US" sz="1000" b="0" i="0" dirty="0">
                <a:solidFill>
                  <a:srgbClr val="212121"/>
                </a:solidFill>
                <a:effectLst/>
                <a:highlight>
                  <a:srgbClr val="FFFFFF"/>
                </a:highlight>
                <a:latin typeface="Helvetica Neue"/>
              </a:rPr>
              <a:t>: </a:t>
            </a:r>
            <a:r>
              <a:rPr lang="en-US" sz="1000" b="0" i="0" u="sng" dirty="0">
                <a:solidFill>
                  <a:srgbClr val="376FAA"/>
                </a:solidFill>
                <a:effectLst/>
                <a:highlight>
                  <a:srgbClr val="FFFFFF"/>
                </a:highlight>
                <a:latin typeface="Helvetica Neue"/>
                <a:hlinkClick r:id="rId7"/>
              </a:rPr>
              <a:t>10.12793/tcp.2023.31.e21</a:t>
            </a:r>
            <a:endParaRPr lang="en-US" sz="1000" b="0" i="0" dirty="0">
              <a:solidFill>
                <a:srgbClr val="212121"/>
              </a:solidFill>
              <a:effectLst/>
              <a:highlight>
                <a:srgbClr val="FFFFFF"/>
              </a:highlight>
              <a:latin typeface="Helvetica Neue"/>
            </a:endParaRPr>
          </a:p>
        </p:txBody>
      </p:sp>
      <p:sp>
        <p:nvSpPr>
          <p:cNvPr id="8" name="Rectangle 7">
            <a:extLst>
              <a:ext uri="{FF2B5EF4-FFF2-40B4-BE49-F238E27FC236}">
                <a16:creationId xmlns:a16="http://schemas.microsoft.com/office/drawing/2014/main" id="{06831EEF-D38F-7552-BD38-AC2E13BACAF8}"/>
              </a:ext>
            </a:extLst>
          </p:cNvPr>
          <p:cNvSpPr/>
          <p:nvPr/>
        </p:nvSpPr>
        <p:spPr>
          <a:xfrm>
            <a:off x="2915816" y="771550"/>
            <a:ext cx="504056" cy="197589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FE3157A-FB3C-9FFB-DD57-F8CF8D3A809F}"/>
              </a:ext>
            </a:extLst>
          </p:cNvPr>
          <p:cNvSpPr/>
          <p:nvPr/>
        </p:nvSpPr>
        <p:spPr>
          <a:xfrm>
            <a:off x="4211960" y="1230660"/>
            <a:ext cx="504056" cy="2493217"/>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2EB763-E1FA-660F-7AB3-A272A954E204}"/>
              </a:ext>
            </a:extLst>
          </p:cNvPr>
          <p:cNvSpPr/>
          <p:nvPr/>
        </p:nvSpPr>
        <p:spPr>
          <a:xfrm>
            <a:off x="1814662" y="2846367"/>
            <a:ext cx="504056" cy="197589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437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75D03-17EA-E861-A969-0CEEA9513468}"/>
              </a:ext>
            </a:extLst>
          </p:cNvPr>
          <p:cNvSpPr>
            <a:spLocks noGrp="1"/>
          </p:cNvSpPr>
          <p:nvPr>
            <p:ph type="title"/>
          </p:nvPr>
        </p:nvSpPr>
        <p:spPr>
          <a:xfrm>
            <a:off x="-396552" y="51470"/>
            <a:ext cx="2160240" cy="411480"/>
          </a:xfrm>
        </p:spPr>
        <p:txBody>
          <a:bodyPr/>
          <a:lstStyle/>
          <a:p>
            <a:r>
              <a:rPr lang="en-US" dirty="0"/>
              <a:t>Why?</a:t>
            </a:r>
          </a:p>
        </p:txBody>
      </p:sp>
      <p:pic>
        <p:nvPicPr>
          <p:cNvPr id="4" name="Picture 3">
            <a:extLst>
              <a:ext uri="{FF2B5EF4-FFF2-40B4-BE49-F238E27FC236}">
                <a16:creationId xmlns:a16="http://schemas.microsoft.com/office/drawing/2014/main" id="{5C3A9F1B-0EBE-E762-90C5-382421C46BE8}"/>
              </a:ext>
            </a:extLst>
          </p:cNvPr>
          <p:cNvPicPr>
            <a:picLocks noChangeAspect="1"/>
          </p:cNvPicPr>
          <p:nvPr/>
        </p:nvPicPr>
        <p:blipFill>
          <a:blip r:embed="rId3"/>
          <a:stretch>
            <a:fillRect/>
          </a:stretch>
        </p:blipFill>
        <p:spPr>
          <a:xfrm>
            <a:off x="251521" y="501645"/>
            <a:ext cx="4032448" cy="4140210"/>
          </a:xfrm>
          <a:prstGeom prst="rect">
            <a:avLst/>
          </a:prstGeom>
        </p:spPr>
      </p:pic>
      <p:sp>
        <p:nvSpPr>
          <p:cNvPr id="5" name="TextBox 4">
            <a:extLst>
              <a:ext uri="{FF2B5EF4-FFF2-40B4-BE49-F238E27FC236}">
                <a16:creationId xmlns:a16="http://schemas.microsoft.com/office/drawing/2014/main" id="{B4C7AE5E-3A62-8614-CC9A-6EDC7C9A3622}"/>
              </a:ext>
            </a:extLst>
          </p:cNvPr>
          <p:cNvSpPr txBox="1"/>
          <p:nvPr/>
        </p:nvSpPr>
        <p:spPr>
          <a:xfrm>
            <a:off x="2483768" y="4774168"/>
            <a:ext cx="2088232" cy="369332"/>
          </a:xfrm>
          <a:prstGeom prst="rect">
            <a:avLst/>
          </a:prstGeom>
          <a:noFill/>
        </p:spPr>
        <p:txBody>
          <a:bodyPr wrap="square" rtlCol="0">
            <a:spAutoFit/>
          </a:bodyPr>
          <a:lstStyle/>
          <a:p>
            <a:pPr algn="l"/>
            <a:r>
              <a:rPr lang="en-US" sz="600" dirty="0"/>
              <a:t>CRI Tableau Public; accessed 20AUG24; and N</a:t>
            </a:r>
            <a:r>
              <a:rPr lang="en-US" sz="600" b="0" i="1" dirty="0">
                <a:solidFill>
                  <a:srgbClr val="222222"/>
                </a:solidFill>
                <a:effectLst/>
                <a:highlight>
                  <a:srgbClr val="FFFFFF"/>
                </a:highlight>
                <a:latin typeface="Harding"/>
              </a:rPr>
              <a:t>ature Reviews Drug Discovery</a:t>
            </a:r>
            <a:r>
              <a:rPr lang="en-US" sz="600" b="0" i="0" dirty="0">
                <a:solidFill>
                  <a:srgbClr val="222222"/>
                </a:solidFill>
                <a:effectLst/>
                <a:highlight>
                  <a:srgbClr val="FFFFFF"/>
                </a:highlight>
                <a:latin typeface="Harding"/>
              </a:rPr>
              <a:t> </a:t>
            </a:r>
            <a:r>
              <a:rPr lang="en-US" sz="600" b="1" i="0" dirty="0">
                <a:solidFill>
                  <a:srgbClr val="222222"/>
                </a:solidFill>
                <a:effectLst/>
                <a:highlight>
                  <a:srgbClr val="FFFFFF"/>
                </a:highlight>
                <a:latin typeface="Harding"/>
              </a:rPr>
              <a:t>19</a:t>
            </a:r>
            <a:r>
              <a:rPr lang="en-US" sz="600" b="0" i="0" dirty="0">
                <a:solidFill>
                  <a:srgbClr val="222222"/>
                </a:solidFill>
                <a:effectLst/>
                <a:highlight>
                  <a:srgbClr val="FFFFFF"/>
                </a:highlight>
                <a:latin typeface="Harding"/>
              </a:rPr>
              <a:t>, 751-752 (2020)</a:t>
            </a:r>
          </a:p>
          <a:p>
            <a:pPr algn="l"/>
            <a:r>
              <a:rPr lang="en-US" sz="600" b="0" i="1" dirty="0" err="1">
                <a:solidFill>
                  <a:srgbClr val="222222"/>
                </a:solidFill>
                <a:effectLst/>
                <a:highlight>
                  <a:srgbClr val="FFFFFF"/>
                </a:highlight>
                <a:latin typeface="Harding"/>
              </a:rPr>
              <a:t>doi</a:t>
            </a:r>
            <a:r>
              <a:rPr lang="en-US" sz="600" b="0" i="1" dirty="0">
                <a:solidFill>
                  <a:srgbClr val="222222"/>
                </a:solidFill>
                <a:effectLst/>
                <a:highlight>
                  <a:srgbClr val="FFFFFF"/>
                </a:highlight>
                <a:latin typeface="Harding"/>
              </a:rPr>
              <a:t>: https://doi.org/10.1038/d41573-020-00166-1</a:t>
            </a:r>
            <a:endParaRPr lang="en-US" sz="600" b="0" i="0" dirty="0">
              <a:solidFill>
                <a:srgbClr val="222222"/>
              </a:solidFill>
              <a:effectLst/>
              <a:highlight>
                <a:srgbClr val="FFFFFF"/>
              </a:highlight>
              <a:latin typeface="Harding"/>
            </a:endParaRPr>
          </a:p>
        </p:txBody>
      </p:sp>
      <p:sp>
        <p:nvSpPr>
          <p:cNvPr id="7" name="TextBox 6">
            <a:extLst>
              <a:ext uri="{FF2B5EF4-FFF2-40B4-BE49-F238E27FC236}">
                <a16:creationId xmlns:a16="http://schemas.microsoft.com/office/drawing/2014/main" id="{B8AEC9A3-E9AA-065D-0152-D57FB8C75AE6}"/>
              </a:ext>
            </a:extLst>
          </p:cNvPr>
          <p:cNvSpPr txBox="1"/>
          <p:nvPr/>
        </p:nvSpPr>
        <p:spPr>
          <a:xfrm>
            <a:off x="4644008" y="282662"/>
            <a:ext cx="4355031" cy="457817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marL="285750" indent="-285750">
              <a:buFont typeface="Arial" panose="020B0604020202020204" pitchFamily="34" charset="0"/>
              <a:buChar char="•"/>
            </a:pPr>
            <a:r>
              <a:rPr lang="en-US" sz="1400" dirty="0"/>
              <a:t>Research questions for which traditional parallel-group trials too difficult and costly</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400" dirty="0"/>
              <a:t>Comparing multiple interventions</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400" dirty="0"/>
              <a:t>Generating separate effect estimates across subgroups of patients with distinct but related conditions</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400" dirty="0"/>
              <a:t>Minimize time (between trials)</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400" dirty="0"/>
              <a:t>Minimize cost</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1400" dirty="0"/>
              <a:t>Pandemic emphasized:</a:t>
            </a:r>
          </a:p>
          <a:p>
            <a:pPr marL="685800" lvl="1" indent="-228600">
              <a:buAutoNum type="arabicParenBoth"/>
            </a:pPr>
            <a:r>
              <a:rPr lang="en-US" sz="1050" b="0" i="0" dirty="0">
                <a:solidFill>
                  <a:srgbClr val="333333"/>
                </a:solidFill>
                <a:effectLst/>
                <a:highlight>
                  <a:srgbClr val="FFFFFF"/>
                </a:highlight>
                <a:latin typeface="Inter"/>
              </a:rPr>
              <a:t>the need for very rapid evidence generation; </a:t>
            </a:r>
          </a:p>
          <a:p>
            <a:pPr marL="685800" lvl="1" indent="-228600">
              <a:buAutoNum type="arabicParenBoth"/>
            </a:pPr>
            <a:r>
              <a:rPr lang="en-US" sz="1050" b="0" i="0" dirty="0">
                <a:solidFill>
                  <a:srgbClr val="333333"/>
                </a:solidFill>
                <a:effectLst/>
                <a:highlight>
                  <a:srgbClr val="FFFFFF"/>
                </a:highlight>
                <a:latin typeface="Inter"/>
              </a:rPr>
              <a:t>limited data to guide sample size determination; </a:t>
            </a:r>
          </a:p>
          <a:p>
            <a:pPr marL="685800" lvl="1" indent="-228600">
              <a:buAutoNum type="arabicParenBoth"/>
            </a:pPr>
            <a:r>
              <a:rPr lang="en-US" sz="1050" b="0" i="0" dirty="0">
                <a:solidFill>
                  <a:srgbClr val="333333"/>
                </a:solidFill>
                <a:effectLst/>
                <a:highlight>
                  <a:srgbClr val="FFFFFF"/>
                </a:highlight>
                <a:latin typeface="Inter"/>
              </a:rPr>
              <a:t>disease heterogeneity + possibility for heterogeneous treatment effects; </a:t>
            </a:r>
          </a:p>
          <a:p>
            <a:pPr marL="685800" lvl="1" indent="-228600">
              <a:buAutoNum type="arabicParenBoth"/>
            </a:pPr>
            <a:r>
              <a:rPr lang="en-US" sz="1050" b="0" i="0" dirty="0">
                <a:solidFill>
                  <a:srgbClr val="333333"/>
                </a:solidFill>
                <a:effectLst/>
                <a:highlight>
                  <a:srgbClr val="FFFFFF"/>
                </a:highlight>
                <a:latin typeface="Inter"/>
              </a:rPr>
              <a:t>varying clinician levels of comfort randomly assigning patients versus empirically implementing treatments; </a:t>
            </a:r>
          </a:p>
          <a:p>
            <a:pPr marL="685800" lvl="1" indent="-228600">
              <a:buAutoNum type="arabicParenBoth"/>
            </a:pPr>
            <a:r>
              <a:rPr lang="en-US" sz="1050" b="0" i="0" dirty="0">
                <a:solidFill>
                  <a:srgbClr val="333333"/>
                </a:solidFill>
                <a:effectLst/>
                <a:highlight>
                  <a:srgbClr val="FFFFFF"/>
                </a:highlight>
                <a:latin typeface="Inter"/>
              </a:rPr>
              <a:t>Desire to study (and preferentially randomly assign each patient to) multiple, potentially interacting treatments concurrently, </a:t>
            </a:r>
          </a:p>
          <a:p>
            <a:pPr marL="685800" lvl="1" indent="-228600">
              <a:buAutoNum type="arabicParenBoth"/>
            </a:pPr>
            <a:r>
              <a:rPr lang="en-US" sz="1050" b="0" i="0" dirty="0">
                <a:solidFill>
                  <a:srgbClr val="333333"/>
                </a:solidFill>
                <a:effectLst/>
                <a:highlight>
                  <a:srgbClr val="FFFFFF"/>
                </a:highlight>
                <a:latin typeface="Inter"/>
              </a:rPr>
              <a:t>minimize the number of nontreated control subjects (and pts receiving ineffective treatment;</a:t>
            </a:r>
          </a:p>
          <a:p>
            <a:pPr marL="685800" lvl="1" indent="-228600">
              <a:buAutoNum type="arabicParenBoth"/>
            </a:pPr>
            <a:r>
              <a:rPr lang="en-US" sz="1050" b="0" i="0" dirty="0">
                <a:solidFill>
                  <a:srgbClr val="333333"/>
                </a:solidFill>
                <a:effectLst/>
                <a:highlight>
                  <a:srgbClr val="FFFFFF"/>
                </a:highlight>
                <a:latin typeface="Inter"/>
              </a:rPr>
              <a:t>desire to create durable infrastructure for evidence evaluation </a:t>
            </a:r>
          </a:p>
        </p:txBody>
      </p:sp>
    </p:spTree>
    <p:extLst>
      <p:ext uri="{BB962C8B-B14F-4D97-AF65-F5344CB8AC3E}">
        <p14:creationId xmlns:p14="http://schemas.microsoft.com/office/powerpoint/2010/main" val="1608022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E0180-CE64-41BE-B883-D7FD00F72B40}"/>
              </a:ext>
            </a:extLst>
          </p:cNvPr>
          <p:cNvSpPr>
            <a:spLocks noGrp="1"/>
          </p:cNvSpPr>
          <p:nvPr>
            <p:ph type="title"/>
          </p:nvPr>
        </p:nvSpPr>
        <p:spPr/>
        <p:txBody>
          <a:bodyPr/>
          <a:lstStyle/>
          <a:p>
            <a:r>
              <a:rPr lang="en-US" dirty="0"/>
              <a:t>Clinical Trial Designs</a:t>
            </a:r>
          </a:p>
        </p:txBody>
      </p:sp>
      <p:pic>
        <p:nvPicPr>
          <p:cNvPr id="16" name="Content Placeholder 15">
            <a:extLst>
              <a:ext uri="{FF2B5EF4-FFF2-40B4-BE49-F238E27FC236}">
                <a16:creationId xmlns:a16="http://schemas.microsoft.com/office/drawing/2014/main" id="{578DD68D-C95C-4616-97F8-9472E2CCBFBD}"/>
              </a:ext>
            </a:extLst>
          </p:cNvPr>
          <p:cNvPicPr>
            <a:picLocks noGrp="1" noChangeAspect="1"/>
          </p:cNvPicPr>
          <p:nvPr>
            <p:ph idx="1"/>
          </p:nvPr>
        </p:nvPicPr>
        <p:blipFill>
          <a:blip r:embed="rId3"/>
          <a:stretch>
            <a:fillRect/>
          </a:stretch>
        </p:blipFill>
        <p:spPr>
          <a:xfrm>
            <a:off x="2541856" y="1148097"/>
            <a:ext cx="4060288" cy="3261643"/>
          </a:xfrm>
          <a:prstGeom prst="rect">
            <a:avLst/>
          </a:prstGeom>
        </p:spPr>
      </p:pic>
      <p:sp>
        <p:nvSpPr>
          <p:cNvPr id="3" name="TextBox 2">
            <a:extLst>
              <a:ext uri="{FF2B5EF4-FFF2-40B4-BE49-F238E27FC236}">
                <a16:creationId xmlns:a16="http://schemas.microsoft.com/office/drawing/2014/main" id="{3D339A0A-D2E8-5F9A-AC46-A8639EC6D037}"/>
              </a:ext>
            </a:extLst>
          </p:cNvPr>
          <p:cNvSpPr txBox="1"/>
          <p:nvPr/>
        </p:nvSpPr>
        <p:spPr>
          <a:xfrm>
            <a:off x="2433636" y="4748644"/>
            <a:ext cx="6746876" cy="276999"/>
          </a:xfrm>
          <a:prstGeom prst="rect">
            <a:avLst/>
          </a:prstGeom>
          <a:noFill/>
        </p:spPr>
        <p:txBody>
          <a:bodyPr wrap="square">
            <a:spAutoFit/>
          </a:bodyPr>
          <a:lstStyle/>
          <a:p>
            <a:r>
              <a:rPr lang="en-US" sz="1200" dirty="0"/>
              <a:t>The Adaptive Platform Trials Coalition Nat Rev Drug Discovery 2019</a:t>
            </a:r>
          </a:p>
        </p:txBody>
      </p:sp>
    </p:spTree>
    <p:extLst>
      <p:ext uri="{BB962C8B-B14F-4D97-AF65-F5344CB8AC3E}">
        <p14:creationId xmlns:p14="http://schemas.microsoft.com/office/powerpoint/2010/main" val="4255217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49413E2-4F68-449C-AB5D-0F52686550C7}"/>
              </a:ext>
            </a:extLst>
          </p:cNvPr>
          <p:cNvSpPr>
            <a:spLocks noGrp="1"/>
          </p:cNvSpPr>
          <p:nvPr>
            <p:ph sz="half" idx="2"/>
          </p:nvPr>
        </p:nvSpPr>
        <p:spPr>
          <a:xfrm>
            <a:off x="467544" y="1275606"/>
            <a:ext cx="4248472" cy="1962346"/>
          </a:xfrm>
        </p:spPr>
        <p:txBody>
          <a:bodyPr>
            <a:noAutofit/>
          </a:bodyPr>
          <a:lstStyle/>
          <a:p>
            <a:r>
              <a:rPr lang="en-US" sz="2000" b="1" dirty="0">
                <a:solidFill>
                  <a:srgbClr val="333333"/>
                </a:solidFill>
                <a:latin typeface="Guardian TextSans Web"/>
              </a:rPr>
              <a:t>Master protocol:</a:t>
            </a:r>
            <a:r>
              <a:rPr lang="en-US" sz="2000" dirty="0">
                <a:solidFill>
                  <a:srgbClr val="333333"/>
                </a:solidFill>
                <a:latin typeface="Guardian TextSans Web"/>
              </a:rPr>
              <a:t> Main protocol designed to evaluate multiple interventional hypotheses with standardized elements</a:t>
            </a:r>
          </a:p>
          <a:p>
            <a:r>
              <a:rPr lang="en-US" sz="2000" dirty="0">
                <a:solidFill>
                  <a:srgbClr val="333333"/>
                </a:solidFill>
                <a:latin typeface="Guardian TextSans Web"/>
              </a:rPr>
              <a:t>supplemented with intervention-specific appendixes, other protocol-related appendixes or </a:t>
            </a:r>
            <a:r>
              <a:rPr lang="en-US" sz="2000" dirty="0" err="1">
                <a:solidFill>
                  <a:srgbClr val="333333"/>
                </a:solidFill>
                <a:latin typeface="Guardian TextSans Web"/>
              </a:rPr>
              <a:t>substudies</a:t>
            </a:r>
            <a:endParaRPr lang="en-US" sz="2000" dirty="0">
              <a:solidFill>
                <a:srgbClr val="333333"/>
              </a:solidFill>
              <a:latin typeface="Guardian TextSans Web"/>
            </a:endParaRPr>
          </a:p>
          <a:p>
            <a:r>
              <a:rPr lang="en-US" sz="2000" dirty="0">
                <a:solidFill>
                  <a:srgbClr val="333333"/>
                </a:solidFill>
                <a:latin typeface="Guardian TextSans Web"/>
              </a:rPr>
              <a:t>common theme / linker </a:t>
            </a:r>
          </a:p>
        </p:txBody>
      </p:sp>
      <p:sp>
        <p:nvSpPr>
          <p:cNvPr id="2" name="Title 1">
            <a:extLst>
              <a:ext uri="{FF2B5EF4-FFF2-40B4-BE49-F238E27FC236}">
                <a16:creationId xmlns:a16="http://schemas.microsoft.com/office/drawing/2014/main" id="{66AF7578-B113-981F-ADDE-C84006D7759E}"/>
              </a:ext>
            </a:extLst>
          </p:cNvPr>
          <p:cNvSpPr>
            <a:spLocks noGrp="1"/>
          </p:cNvSpPr>
          <p:nvPr>
            <p:ph type="title"/>
          </p:nvPr>
        </p:nvSpPr>
        <p:spPr/>
        <p:txBody>
          <a:bodyPr/>
          <a:lstStyle/>
          <a:p>
            <a:r>
              <a:rPr lang="en-US" dirty="0"/>
              <a:t>Master Protocol Trial Designs</a:t>
            </a:r>
          </a:p>
        </p:txBody>
      </p:sp>
      <p:sp>
        <p:nvSpPr>
          <p:cNvPr id="13" name="TextBox 12">
            <a:extLst>
              <a:ext uri="{FF2B5EF4-FFF2-40B4-BE49-F238E27FC236}">
                <a16:creationId xmlns:a16="http://schemas.microsoft.com/office/drawing/2014/main" id="{4BC66D05-1E8B-60D9-EAFE-70F99733C2E0}"/>
              </a:ext>
            </a:extLst>
          </p:cNvPr>
          <p:cNvSpPr txBox="1"/>
          <p:nvPr/>
        </p:nvSpPr>
        <p:spPr>
          <a:xfrm>
            <a:off x="2433636" y="4748644"/>
            <a:ext cx="6746876" cy="276999"/>
          </a:xfrm>
          <a:prstGeom prst="rect">
            <a:avLst/>
          </a:prstGeom>
          <a:noFill/>
        </p:spPr>
        <p:txBody>
          <a:bodyPr wrap="square">
            <a:spAutoFit/>
          </a:bodyPr>
          <a:lstStyle/>
          <a:p>
            <a:r>
              <a:rPr lang="en-US" sz="1200" dirty="0"/>
              <a:t>The Adaptive Platform Trials Coalition Nat Rev Drug Discovery 2019</a:t>
            </a:r>
          </a:p>
        </p:txBody>
      </p:sp>
      <p:pic>
        <p:nvPicPr>
          <p:cNvPr id="16" name="Graphic 15" descr="Shopping basket outline">
            <a:extLst>
              <a:ext uri="{FF2B5EF4-FFF2-40B4-BE49-F238E27FC236}">
                <a16:creationId xmlns:a16="http://schemas.microsoft.com/office/drawing/2014/main" id="{2845886F-C228-24A6-5FFD-FA8CFB58A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0251" y="1158365"/>
            <a:ext cx="914400" cy="914400"/>
          </a:xfrm>
          <a:prstGeom prst="rect">
            <a:avLst/>
          </a:prstGeom>
        </p:spPr>
      </p:pic>
      <p:pic>
        <p:nvPicPr>
          <p:cNvPr id="18" name="Graphic 17" descr="Umbrella outline">
            <a:extLst>
              <a:ext uri="{FF2B5EF4-FFF2-40B4-BE49-F238E27FC236}">
                <a16:creationId xmlns:a16="http://schemas.microsoft.com/office/drawing/2014/main" id="{236BF4F7-446B-D735-1CA2-50E4E4B267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70796" y="2256779"/>
            <a:ext cx="914400" cy="914400"/>
          </a:xfrm>
          <a:prstGeom prst="rect">
            <a:avLst/>
          </a:prstGeom>
        </p:spPr>
      </p:pic>
      <p:sp>
        <p:nvSpPr>
          <p:cNvPr id="22" name="Freeform: Shape 21">
            <a:extLst>
              <a:ext uri="{FF2B5EF4-FFF2-40B4-BE49-F238E27FC236}">
                <a16:creationId xmlns:a16="http://schemas.microsoft.com/office/drawing/2014/main" id="{4C2F66C8-019E-4630-1101-2EA0B9ECD8EB}"/>
              </a:ext>
            </a:extLst>
          </p:cNvPr>
          <p:cNvSpPr/>
          <p:nvPr/>
        </p:nvSpPr>
        <p:spPr>
          <a:xfrm>
            <a:off x="5279801" y="3583457"/>
            <a:ext cx="704850" cy="533400"/>
          </a:xfrm>
          <a:custGeom>
            <a:avLst/>
            <a:gdLst>
              <a:gd name="connsiteX0" fmla="*/ 171450 w 704850"/>
              <a:gd name="connsiteY0" fmla="*/ 19050 h 533400"/>
              <a:gd name="connsiteX1" fmla="*/ 0 w 704850"/>
              <a:gd name="connsiteY1" fmla="*/ 19050 h 533400"/>
              <a:gd name="connsiteX2" fmla="*/ 0 w 704850"/>
              <a:gd name="connsiteY2" fmla="*/ 0 h 533400"/>
              <a:gd name="connsiteX3" fmla="*/ 190500 w 704850"/>
              <a:gd name="connsiteY3" fmla="*/ 0 h 533400"/>
              <a:gd name="connsiteX4" fmla="*/ 190500 w 704850"/>
              <a:gd name="connsiteY4" fmla="*/ 171450 h 533400"/>
              <a:gd name="connsiteX5" fmla="*/ 361950 w 704850"/>
              <a:gd name="connsiteY5" fmla="*/ 171450 h 533400"/>
              <a:gd name="connsiteX6" fmla="*/ 361950 w 704850"/>
              <a:gd name="connsiteY6" fmla="*/ 342900 h 533400"/>
              <a:gd name="connsiteX7" fmla="*/ 533400 w 704850"/>
              <a:gd name="connsiteY7" fmla="*/ 342900 h 533400"/>
              <a:gd name="connsiteX8" fmla="*/ 533400 w 704850"/>
              <a:gd name="connsiteY8" fmla="*/ 514350 h 533400"/>
              <a:gd name="connsiteX9" fmla="*/ 704850 w 704850"/>
              <a:gd name="connsiteY9" fmla="*/ 514350 h 533400"/>
              <a:gd name="connsiteX10" fmla="*/ 704850 w 704850"/>
              <a:gd name="connsiteY10" fmla="*/ 533400 h 533400"/>
              <a:gd name="connsiteX11" fmla="*/ 514350 w 704850"/>
              <a:gd name="connsiteY11" fmla="*/ 533400 h 533400"/>
              <a:gd name="connsiteX12" fmla="*/ 514350 w 704850"/>
              <a:gd name="connsiteY12" fmla="*/ 361950 h 533400"/>
              <a:gd name="connsiteX13" fmla="*/ 342900 w 704850"/>
              <a:gd name="connsiteY13" fmla="*/ 361950 h 533400"/>
              <a:gd name="connsiteX14" fmla="*/ 342900 w 704850"/>
              <a:gd name="connsiteY14" fmla="*/ 190500 h 533400"/>
              <a:gd name="connsiteX15" fmla="*/ 171450 w 704850"/>
              <a:gd name="connsiteY15" fmla="*/ 190500 h 533400"/>
              <a:gd name="connsiteX16" fmla="*/ 171450 w 704850"/>
              <a:gd name="connsiteY16" fmla="*/ 1905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850" h="533400">
                <a:moveTo>
                  <a:pt x="171450" y="19050"/>
                </a:moveTo>
                <a:lnTo>
                  <a:pt x="0" y="19050"/>
                </a:lnTo>
                <a:lnTo>
                  <a:pt x="0" y="0"/>
                </a:lnTo>
                <a:lnTo>
                  <a:pt x="190500" y="0"/>
                </a:lnTo>
                <a:lnTo>
                  <a:pt x="190500" y="171450"/>
                </a:lnTo>
                <a:lnTo>
                  <a:pt x="361950" y="171450"/>
                </a:lnTo>
                <a:lnTo>
                  <a:pt x="361950" y="342900"/>
                </a:lnTo>
                <a:lnTo>
                  <a:pt x="533400" y="342900"/>
                </a:lnTo>
                <a:lnTo>
                  <a:pt x="533400" y="514350"/>
                </a:lnTo>
                <a:lnTo>
                  <a:pt x="704850" y="514350"/>
                </a:lnTo>
                <a:lnTo>
                  <a:pt x="704850" y="533400"/>
                </a:lnTo>
                <a:lnTo>
                  <a:pt x="514350" y="533400"/>
                </a:lnTo>
                <a:lnTo>
                  <a:pt x="514350" y="361950"/>
                </a:lnTo>
                <a:lnTo>
                  <a:pt x="342900" y="361950"/>
                </a:lnTo>
                <a:lnTo>
                  <a:pt x="342900" y="190500"/>
                </a:lnTo>
                <a:lnTo>
                  <a:pt x="171450" y="190500"/>
                </a:lnTo>
                <a:lnTo>
                  <a:pt x="171450" y="19050"/>
                </a:lnTo>
                <a:close/>
              </a:path>
            </a:pathLst>
          </a:custGeom>
          <a:solidFill>
            <a:srgbClr val="000000"/>
          </a:solidFill>
          <a:ln w="9525" cap="flat">
            <a:noFill/>
            <a:prstDash val="solid"/>
            <a:miter/>
          </a:ln>
        </p:spPr>
        <p:txBody>
          <a:bodyPr rtlCol="0" anchor="ctr"/>
          <a:lstStyle/>
          <a:p>
            <a:endParaRPr lang="en-US"/>
          </a:p>
        </p:txBody>
      </p:sp>
      <p:sp>
        <p:nvSpPr>
          <p:cNvPr id="26" name="TextBox 25">
            <a:extLst>
              <a:ext uri="{FF2B5EF4-FFF2-40B4-BE49-F238E27FC236}">
                <a16:creationId xmlns:a16="http://schemas.microsoft.com/office/drawing/2014/main" id="{489F6E42-ACBC-B5B8-39E5-427FF3A9AD4F}"/>
              </a:ext>
            </a:extLst>
          </p:cNvPr>
          <p:cNvSpPr txBox="1"/>
          <p:nvPr/>
        </p:nvSpPr>
        <p:spPr>
          <a:xfrm>
            <a:off x="6058892" y="1317587"/>
            <a:ext cx="2799677" cy="738664"/>
          </a:xfrm>
          <a:prstGeom prst="rect">
            <a:avLst/>
          </a:prstGeom>
          <a:noFill/>
        </p:spPr>
        <p:txBody>
          <a:bodyPr wrap="none" rtlCol="0">
            <a:spAutoFit/>
          </a:bodyPr>
          <a:lstStyle/>
          <a:p>
            <a:r>
              <a:rPr lang="en-US" sz="1400" b="1" dirty="0"/>
              <a:t>Basket</a:t>
            </a:r>
          </a:p>
          <a:p>
            <a:r>
              <a:rPr lang="en-US" sz="1400" dirty="0"/>
              <a:t>Single therapy</a:t>
            </a:r>
          </a:p>
          <a:p>
            <a:r>
              <a:rPr lang="en-US" sz="1400" dirty="0"/>
              <a:t>Multiple diseases (common factor)</a:t>
            </a:r>
          </a:p>
        </p:txBody>
      </p:sp>
      <p:sp>
        <p:nvSpPr>
          <p:cNvPr id="27" name="TextBox 26">
            <a:extLst>
              <a:ext uri="{FF2B5EF4-FFF2-40B4-BE49-F238E27FC236}">
                <a16:creationId xmlns:a16="http://schemas.microsoft.com/office/drawing/2014/main" id="{84013EDF-F30E-C715-22A9-9A63B8A9D214}"/>
              </a:ext>
            </a:extLst>
          </p:cNvPr>
          <p:cNvSpPr txBox="1"/>
          <p:nvPr/>
        </p:nvSpPr>
        <p:spPr>
          <a:xfrm>
            <a:off x="6068938" y="2428450"/>
            <a:ext cx="2227726" cy="738664"/>
          </a:xfrm>
          <a:prstGeom prst="rect">
            <a:avLst/>
          </a:prstGeom>
          <a:noFill/>
        </p:spPr>
        <p:txBody>
          <a:bodyPr wrap="none" rtlCol="0">
            <a:spAutoFit/>
          </a:bodyPr>
          <a:lstStyle/>
          <a:p>
            <a:r>
              <a:rPr lang="en-US" sz="1400" b="1" dirty="0"/>
              <a:t>Umbrella</a:t>
            </a:r>
          </a:p>
          <a:p>
            <a:r>
              <a:rPr lang="en-US" sz="1400" dirty="0"/>
              <a:t>Single disease</a:t>
            </a:r>
          </a:p>
          <a:p>
            <a:r>
              <a:rPr lang="en-US" sz="1400" dirty="0"/>
              <a:t>Multiple targeted therapies</a:t>
            </a:r>
          </a:p>
        </p:txBody>
      </p:sp>
      <p:sp>
        <p:nvSpPr>
          <p:cNvPr id="28" name="TextBox 27">
            <a:extLst>
              <a:ext uri="{FF2B5EF4-FFF2-40B4-BE49-F238E27FC236}">
                <a16:creationId xmlns:a16="http://schemas.microsoft.com/office/drawing/2014/main" id="{BC2F135F-3E18-B3B5-DC6C-5CB6850C2C34}"/>
              </a:ext>
            </a:extLst>
          </p:cNvPr>
          <p:cNvSpPr txBox="1"/>
          <p:nvPr/>
        </p:nvSpPr>
        <p:spPr>
          <a:xfrm>
            <a:off x="6088608" y="3539313"/>
            <a:ext cx="1757532" cy="738664"/>
          </a:xfrm>
          <a:prstGeom prst="rect">
            <a:avLst/>
          </a:prstGeom>
          <a:noFill/>
        </p:spPr>
        <p:txBody>
          <a:bodyPr wrap="none" rtlCol="0">
            <a:spAutoFit/>
          </a:bodyPr>
          <a:lstStyle/>
          <a:p>
            <a:r>
              <a:rPr lang="en-US" sz="1400" b="1" dirty="0"/>
              <a:t>Platform</a:t>
            </a:r>
          </a:p>
          <a:p>
            <a:r>
              <a:rPr lang="en-US" sz="1400" dirty="0"/>
              <a:t>Single disease</a:t>
            </a:r>
          </a:p>
          <a:p>
            <a:r>
              <a:rPr lang="en-US" sz="1400" dirty="0"/>
              <a:t>‘Perpetual’ therapies</a:t>
            </a:r>
          </a:p>
        </p:txBody>
      </p:sp>
    </p:spTree>
    <p:extLst>
      <p:ext uri="{BB962C8B-B14F-4D97-AF65-F5344CB8AC3E}">
        <p14:creationId xmlns:p14="http://schemas.microsoft.com/office/powerpoint/2010/main" val="29268618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1"/>
</p:tagLst>
</file>

<file path=ppt/tags/tag2.xml><?xml version="1.0" encoding="utf-8"?>
<p:tagLst xmlns:a="http://schemas.openxmlformats.org/drawingml/2006/main" xmlns:r="http://schemas.openxmlformats.org/officeDocument/2006/relationships" xmlns:p="http://schemas.openxmlformats.org/presentationml/2006/main">
  <p:tag name="AS_UNIQUEID" val="82"/>
</p:tagLst>
</file>

<file path=ppt/tags/tag3.xml><?xml version="1.0" encoding="utf-8"?>
<p:tagLst xmlns:a="http://schemas.openxmlformats.org/drawingml/2006/main" xmlns:r="http://schemas.openxmlformats.org/officeDocument/2006/relationships" xmlns:p="http://schemas.openxmlformats.org/presentationml/2006/main">
  <p:tag name="AS_UNIQUEID" val="85"/>
</p:tagLst>
</file>

<file path=ppt/tags/tag4.xml><?xml version="1.0" encoding="utf-8"?>
<p:tagLst xmlns:a="http://schemas.openxmlformats.org/drawingml/2006/main" xmlns:r="http://schemas.openxmlformats.org/officeDocument/2006/relationships" xmlns:p="http://schemas.openxmlformats.org/presentationml/2006/main">
  <p:tag name="AS_UNIQUEID" val="90"/>
</p:tagLst>
</file>

<file path=ppt/theme/_rels/them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CTG_PowerPoint_Template_Bilingual_16x9">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CCTG_PowerPoint_Template_English_16x9.potx</Template>
  <TotalTime>24431</TotalTime>
  <Words>2879</Words>
  <Application>Microsoft Office PowerPoint</Application>
  <PresentationFormat>On-screen Show (16:9)</PresentationFormat>
  <Paragraphs>325</Paragraphs>
  <Slides>32</Slides>
  <Notes>30</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1_Office Theme</vt:lpstr>
      <vt:lpstr>1_Custom Design</vt:lpstr>
      <vt:lpstr>CCTG_PowerPoint_Template_Bilingual_16x9</vt:lpstr>
      <vt:lpstr>PowerPoint Presentation</vt:lpstr>
      <vt:lpstr>Conflict of Interest Statement</vt:lpstr>
      <vt:lpstr>Objectives/Outline</vt:lpstr>
      <vt:lpstr>PowerPoint Presentation</vt:lpstr>
      <vt:lpstr>Platform &amp; Adaptive Trials Are Not New…</vt:lpstr>
      <vt:lpstr>And Use Is Increasing</vt:lpstr>
      <vt:lpstr>Why?</vt:lpstr>
      <vt:lpstr>Clinical Trial Designs</vt:lpstr>
      <vt:lpstr>Master Protocol Trial Designs</vt:lpstr>
      <vt:lpstr>Master Protocol Trial Designs</vt:lpstr>
      <vt:lpstr>Adaptive Platform Trials</vt:lpstr>
      <vt:lpstr>Adaptive Designs</vt:lpstr>
      <vt:lpstr>Adaptive Designs</vt:lpstr>
      <vt:lpstr>Adaptive Trial Design – What Adaptations?</vt:lpstr>
      <vt:lpstr>Platform Trial - Randomized</vt:lpstr>
      <vt:lpstr>Platform Design – Randomized Response Adaptive</vt:lpstr>
      <vt:lpstr>PowerPoint Presentation</vt:lpstr>
      <vt:lpstr>I240 Trial - Immunotherapy Platform Study in Platinum Resistant High Grade Serous Ovarian Cancer (IPROC) NCT04918186</vt:lpstr>
      <vt:lpstr>KEYNOTE (KN-001): Pembrolizumab Trial</vt:lpstr>
      <vt:lpstr>KN-001: Pembrolizumab Seamless Design Study</vt:lpstr>
      <vt:lpstr>Risk of Bias in Platform Trials</vt:lpstr>
      <vt:lpstr>Nonconcurrent Randomization Bias the Results</vt:lpstr>
      <vt:lpstr>Platform Trial Design (MAMS) – STAMPEDE</vt:lpstr>
      <vt:lpstr>STAMPEDE Trial: Advanced Prostate</vt:lpstr>
      <vt:lpstr>Platform Trial – STAMPEDE  Addition of docetaxel, zoledronic acid, or both to first-line long-term hormone therapy in prostate cancer (STAMPEDE)</vt:lpstr>
      <vt:lpstr>Trial Management</vt:lpstr>
      <vt:lpstr>Summary - Traditional and Platform Trials</vt:lpstr>
      <vt:lpstr>Key Considerations: Preplan and Prespecify</vt:lpstr>
      <vt:lpstr>Key Messages</vt:lpstr>
      <vt:lpstr>References</vt:lpstr>
      <vt:lpstr>Extra Slides</vt:lpstr>
      <vt:lpstr>Platform Trials – Logistics and Operations</vt:lpstr>
    </vt:vector>
  </TitlesOfParts>
  <Company>NCIC Clinical Trials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Smith</dc:creator>
  <cp:lastModifiedBy>Laura Pearce</cp:lastModifiedBy>
  <cp:revision>760</cp:revision>
  <cp:lastPrinted>2019-09-16T18:45:55Z</cp:lastPrinted>
  <dcterms:created xsi:type="dcterms:W3CDTF">2016-01-26T20:07:45Z</dcterms:created>
  <dcterms:modified xsi:type="dcterms:W3CDTF">2024-08-22T17:13:28Z</dcterms:modified>
</cp:coreProperties>
</file>